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handoutMasterIdLst>
    <p:handoutMasterId r:id="rId157"/>
  </p:handoutMasterIdLst>
  <p:sldIdLst>
    <p:sldId id="313" r:id="rId2"/>
    <p:sldId id="426" r:id="rId3"/>
    <p:sldId id="561" r:id="rId4"/>
    <p:sldId id="520" r:id="rId5"/>
    <p:sldId id="562" r:id="rId6"/>
    <p:sldId id="542" r:id="rId7"/>
    <p:sldId id="543" r:id="rId8"/>
    <p:sldId id="544" r:id="rId9"/>
    <p:sldId id="637" r:id="rId10"/>
    <p:sldId id="682" r:id="rId11"/>
    <p:sldId id="522" r:id="rId12"/>
    <p:sldId id="434" r:id="rId13"/>
    <p:sldId id="563" r:id="rId14"/>
    <p:sldId id="521" r:id="rId15"/>
    <p:sldId id="435" r:id="rId16"/>
    <p:sldId id="437" r:id="rId17"/>
    <p:sldId id="553" r:id="rId18"/>
    <p:sldId id="555" r:id="rId19"/>
    <p:sldId id="556" r:id="rId20"/>
    <p:sldId id="557" r:id="rId21"/>
    <p:sldId id="439" r:id="rId22"/>
    <p:sldId id="440" r:id="rId23"/>
    <p:sldId id="545" r:id="rId24"/>
    <p:sldId id="558" r:id="rId25"/>
    <p:sldId id="442" r:id="rId26"/>
    <p:sldId id="564" r:id="rId27"/>
    <p:sldId id="443" r:id="rId28"/>
    <p:sldId id="546" r:id="rId29"/>
    <p:sldId id="565" r:id="rId30"/>
    <p:sldId id="566" r:id="rId31"/>
    <p:sldId id="445" r:id="rId32"/>
    <p:sldId id="446" r:id="rId33"/>
    <p:sldId id="447" r:id="rId34"/>
    <p:sldId id="448" r:id="rId35"/>
    <p:sldId id="450" r:id="rId36"/>
    <p:sldId id="451" r:id="rId37"/>
    <p:sldId id="567" r:id="rId38"/>
    <p:sldId id="641" r:id="rId39"/>
    <p:sldId id="452" r:id="rId40"/>
    <p:sldId id="454" r:id="rId41"/>
    <p:sldId id="568" r:id="rId42"/>
    <p:sldId id="569" r:id="rId43"/>
    <p:sldId id="571" r:id="rId44"/>
    <p:sldId id="651" r:id="rId45"/>
    <p:sldId id="573" r:id="rId46"/>
    <p:sldId id="574" r:id="rId47"/>
    <p:sldId id="642" r:id="rId48"/>
    <p:sldId id="453" r:id="rId49"/>
    <p:sldId id="460" r:id="rId50"/>
    <p:sldId id="461" r:id="rId51"/>
    <p:sldId id="462" r:id="rId52"/>
    <p:sldId id="463" r:id="rId53"/>
    <p:sldId id="465" r:id="rId54"/>
    <p:sldId id="464" r:id="rId55"/>
    <p:sldId id="559" r:id="rId56"/>
    <p:sldId id="632" r:id="rId57"/>
    <p:sldId id="633" r:id="rId58"/>
    <p:sldId id="643" r:id="rId59"/>
    <p:sldId id="467" r:id="rId60"/>
    <p:sldId id="468" r:id="rId61"/>
    <p:sldId id="560" r:id="rId62"/>
    <p:sldId id="645" r:id="rId63"/>
    <p:sldId id="652" r:id="rId64"/>
    <p:sldId id="646" r:id="rId65"/>
    <p:sldId id="647" r:id="rId66"/>
    <p:sldId id="654" r:id="rId67"/>
    <p:sldId id="653" r:id="rId68"/>
    <p:sldId id="650" r:id="rId69"/>
    <p:sldId id="470" r:id="rId70"/>
    <p:sldId id="473" r:id="rId71"/>
    <p:sldId id="655" r:id="rId72"/>
    <p:sldId id="476" r:id="rId73"/>
    <p:sldId id="477" r:id="rId74"/>
    <p:sldId id="578" r:id="rId75"/>
    <p:sldId id="579" r:id="rId76"/>
    <p:sldId id="656" r:id="rId77"/>
    <p:sldId id="657" r:id="rId78"/>
    <p:sldId id="658" r:id="rId79"/>
    <p:sldId id="659" r:id="rId80"/>
    <p:sldId id="660" r:id="rId81"/>
    <p:sldId id="478" r:id="rId82"/>
    <p:sldId id="584" r:id="rId83"/>
    <p:sldId id="585" r:id="rId84"/>
    <p:sldId id="661" r:id="rId85"/>
    <p:sldId id="662" r:id="rId86"/>
    <p:sldId id="663" r:id="rId87"/>
    <p:sldId id="664" r:id="rId88"/>
    <p:sldId id="665" r:id="rId89"/>
    <p:sldId id="590" r:id="rId90"/>
    <p:sldId id="591" r:id="rId91"/>
    <p:sldId id="539" r:id="rId92"/>
    <p:sldId id="482" r:id="rId93"/>
    <p:sldId id="483" r:id="rId94"/>
    <p:sldId id="592" r:id="rId95"/>
    <p:sldId id="491" r:id="rId96"/>
    <p:sldId id="666" r:id="rId97"/>
    <p:sldId id="667" r:id="rId98"/>
    <p:sldId id="531" r:id="rId99"/>
    <p:sldId id="668" r:id="rId100"/>
    <p:sldId id="485" r:id="rId101"/>
    <p:sldId id="597" r:id="rId102"/>
    <p:sldId id="486" r:id="rId103"/>
    <p:sldId id="487" r:id="rId104"/>
    <p:sldId id="604" r:id="rId105"/>
    <p:sldId id="494" r:id="rId106"/>
    <p:sldId id="634" r:id="rId107"/>
    <p:sldId id="525" r:id="rId108"/>
    <p:sldId id="527" r:id="rId109"/>
    <p:sldId id="526" r:id="rId110"/>
    <p:sldId id="528" r:id="rId111"/>
    <p:sldId id="529" r:id="rId112"/>
    <p:sldId id="530" r:id="rId113"/>
    <p:sldId id="640" r:id="rId114"/>
    <p:sldId id="635" r:id="rId115"/>
    <p:sldId id="495" r:id="rId116"/>
    <p:sldId id="669" r:id="rId117"/>
    <p:sldId id="534" r:id="rId118"/>
    <p:sldId id="670" r:id="rId119"/>
    <p:sldId id="606" r:id="rId120"/>
    <p:sldId id="607" r:id="rId121"/>
    <p:sldId id="671" r:id="rId122"/>
    <p:sldId id="609" r:id="rId123"/>
    <p:sldId id="497" r:id="rId124"/>
    <p:sldId id="610" r:id="rId125"/>
    <p:sldId id="611" r:id="rId126"/>
    <p:sldId id="499" r:id="rId127"/>
    <p:sldId id="636" r:id="rId128"/>
    <p:sldId id="500" r:id="rId129"/>
    <p:sldId id="550" r:id="rId130"/>
    <p:sldId id="502" r:id="rId131"/>
    <p:sldId id="613" r:id="rId132"/>
    <p:sldId id="614" r:id="rId133"/>
    <p:sldId id="615" r:id="rId134"/>
    <p:sldId id="616" r:id="rId135"/>
    <p:sldId id="617" r:id="rId136"/>
    <p:sldId id="618" r:id="rId137"/>
    <p:sldId id="619" r:id="rId138"/>
    <p:sldId id="672" r:id="rId139"/>
    <p:sldId id="674" r:id="rId140"/>
    <p:sldId id="675" r:id="rId141"/>
    <p:sldId id="676" r:id="rId142"/>
    <p:sldId id="677" r:id="rId143"/>
    <p:sldId id="678" r:id="rId144"/>
    <p:sldId id="679" r:id="rId145"/>
    <p:sldId id="513" r:id="rId146"/>
    <p:sldId id="627" r:id="rId147"/>
    <p:sldId id="628" r:id="rId148"/>
    <p:sldId id="680" r:id="rId149"/>
    <p:sldId id="516" r:id="rId150"/>
    <p:sldId id="681" r:id="rId151"/>
    <p:sldId id="517" r:id="rId152"/>
    <p:sldId id="518" r:id="rId153"/>
    <p:sldId id="519" r:id="rId154"/>
    <p:sldId id="523" r:id="rId155"/>
    <p:sldId id="630" r:id="rId156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F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6E9E0-23BC-49C3-AAA5-93B77D2AA0D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9A024-2986-4768-9FC3-4373DE10D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47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blipFill dpi="0" rotWithShape="1">
            <a:blip r:embed="rId2" cstate="print">
              <a:alphaModFix amt="64000"/>
            </a:blip>
            <a:srcRect/>
            <a:stretch>
              <a:fillRect/>
            </a:stretch>
          </a:blip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309320"/>
            <a:ext cx="7872413" cy="506413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 </a:t>
            </a:r>
            <a:b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(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276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www.rcoi.net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13" y="6334928"/>
            <a:ext cx="562017" cy="4808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>
            <a:lvl1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2pPr>
            <a:lvl3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3pPr>
            <a:lvl4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4pPr>
            <a:lvl5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-27384"/>
            <a:ext cx="9144000" cy="620688"/>
          </a:xfrm>
          <a:prstGeom prst="rect">
            <a:avLst/>
          </a:prstGeom>
          <a:blipFill dpi="0" rotWithShape="1">
            <a:blip r:embed="rId2" cstate="print">
              <a:alphaModFix amt="64000"/>
            </a:blip>
            <a:srcRect/>
            <a:stretch>
              <a:fillRect/>
            </a:stretch>
          </a:blip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309320"/>
            <a:ext cx="7872413" cy="506413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 </a:t>
            </a:r>
            <a:b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(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276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www.rcoi.net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72200" y="6005735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</a:t>
            </a:r>
            <a:r>
              <a:rPr lang="ru-RU" sz="1400" baseline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сочинение (изложение)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13" y="6334928"/>
            <a:ext cx="562017" cy="4808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blipFill dpi="0" rotWithShape="1">
            <a:blip r:embed="rId2" cstate="print">
              <a:alphaModFix amt="64000"/>
            </a:blip>
            <a:srcRect/>
            <a:stretch>
              <a:fillRect/>
            </a:stretch>
          </a:blip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72200" y="6005735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</a:t>
            </a:r>
            <a:r>
              <a:rPr lang="ru-RU" sz="1400" baseline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сочинение (изложение)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309320"/>
            <a:ext cx="7872413" cy="506413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 </a:t>
            </a:r>
            <a:b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(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276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www.rcoi.net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13" y="6334928"/>
            <a:ext cx="562017" cy="4808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rgbClr val="DDEBCF">
                  <a:alpha val="68000"/>
                </a:srgbClr>
              </a:gs>
              <a:gs pos="85000">
                <a:srgbClr val="B4F573">
                  <a:alpha val="63000"/>
                </a:srgbClr>
              </a:gs>
              <a:gs pos="100000">
                <a:srgbClr val="156B13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gradFill>
            <a:gsLst>
              <a:gs pos="93000">
                <a:srgbClr val="DDEBCF">
                  <a:alpha val="68000"/>
                </a:srgbClr>
              </a:gs>
              <a:gs pos="50000">
                <a:srgbClr val="B4F573">
                  <a:alpha val="63000"/>
                </a:srgbClr>
              </a:gs>
              <a:gs pos="100000">
                <a:srgbClr val="156B13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72200" y="6005735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</a:t>
            </a:r>
            <a:r>
              <a:rPr lang="ru-RU" sz="1400" baseline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сочинение (изложение)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>
            <a:lvl1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2pPr>
            <a:lvl3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3pPr>
            <a:lvl4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4pPr>
            <a:lvl5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309320"/>
            <a:ext cx="7872413" cy="506413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 </a:t>
            </a:r>
            <a:b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(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276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www.rcoi.net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13" y="6334928"/>
            <a:ext cx="562017" cy="48080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10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00.xml"/><Relationship Id="rId4" Type="http://schemas.openxmlformats.org/officeDocument/2006/relationships/image" Target="../media/image37.emf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" Target="slide104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03.xml"/><Relationship Id="rId4" Type="http://schemas.openxmlformats.org/officeDocument/2006/relationships/image" Target="../media/image38.wmf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" Target="slide116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slide" Target="slide118.xml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7.xm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17.xml"/><Relationship Id="rId4" Type="http://schemas.openxmlformats.org/officeDocument/2006/relationships/image" Target="../media/image4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122.xml"/><Relationship Id="rId2" Type="http://schemas.openxmlformats.org/officeDocument/2006/relationships/slide" Target="slide121.xml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0.xm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20.xml"/><Relationship Id="rId4" Type="http://schemas.openxmlformats.org/officeDocument/2006/relationships/image" Target="../media/image43.w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25.xml"/><Relationship Id="rId2" Type="http://schemas.openxmlformats.org/officeDocument/2006/relationships/slide" Target="slide124.xml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23.xml"/><Relationship Id="rId4" Type="http://schemas.openxmlformats.org/officeDocument/2006/relationships/image" Target="../media/image45.wmf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" Target="slide129.xml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28.xml"/><Relationship Id="rId4" Type="http://schemas.openxmlformats.org/officeDocument/2006/relationships/image" Target="../media/image4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slide" Target="slide137.xml"/><Relationship Id="rId13" Type="http://schemas.openxmlformats.org/officeDocument/2006/relationships/slide" Target="slide142.xml"/><Relationship Id="rId3" Type="http://schemas.openxmlformats.org/officeDocument/2006/relationships/slide" Target="slide132.xml"/><Relationship Id="rId7" Type="http://schemas.openxmlformats.org/officeDocument/2006/relationships/slide" Target="slide136.xml"/><Relationship Id="rId12" Type="http://schemas.openxmlformats.org/officeDocument/2006/relationships/slide" Target="slide141.xml"/><Relationship Id="rId2" Type="http://schemas.openxmlformats.org/officeDocument/2006/relationships/slide" Target="slide13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35.xml"/><Relationship Id="rId11" Type="http://schemas.openxmlformats.org/officeDocument/2006/relationships/slide" Target="slide140.xml"/><Relationship Id="rId5" Type="http://schemas.openxmlformats.org/officeDocument/2006/relationships/slide" Target="slide134.xml"/><Relationship Id="rId15" Type="http://schemas.openxmlformats.org/officeDocument/2006/relationships/slide" Target="slide144.xml"/><Relationship Id="rId10" Type="http://schemas.openxmlformats.org/officeDocument/2006/relationships/slide" Target="slide139.xml"/><Relationship Id="rId4" Type="http://schemas.openxmlformats.org/officeDocument/2006/relationships/slide" Target="slide133.xml"/><Relationship Id="rId9" Type="http://schemas.openxmlformats.org/officeDocument/2006/relationships/slide" Target="slide138.xml"/><Relationship Id="rId14" Type="http://schemas.openxmlformats.org/officeDocument/2006/relationships/slide" Target="slide14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30.xml"/><Relationship Id="rId4" Type="http://schemas.openxmlformats.org/officeDocument/2006/relationships/image" Target="../media/image20.em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30.xml"/><Relationship Id="rId4" Type="http://schemas.openxmlformats.org/officeDocument/2006/relationships/image" Target="../media/image21.e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30.xml"/><Relationship Id="rId4" Type="http://schemas.openxmlformats.org/officeDocument/2006/relationships/image" Target="../media/image22.emf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30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30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5" Type="http://schemas.openxmlformats.org/officeDocument/2006/relationships/slide" Target="slide130.xml"/><Relationship Id="rId4" Type="http://schemas.openxmlformats.org/officeDocument/2006/relationships/slide" Target="slide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slide" Target="slide14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48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5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45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slide" Target="slide145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32.xml"/><Relationship Id="rId7" Type="http://schemas.openxmlformats.org/officeDocument/2006/relationships/slide" Target="slide36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3.xml"/><Relationship Id="rId9" Type="http://schemas.openxmlformats.org/officeDocument/2006/relationships/slide" Target="slide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9.xml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30.x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slide" Target="slide42.xml"/><Relationship Id="rId7" Type="http://schemas.openxmlformats.org/officeDocument/2006/relationships/slide" Target="slide46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5.xml"/><Relationship Id="rId5" Type="http://schemas.openxmlformats.org/officeDocument/2006/relationships/slide" Target="slide44.xml"/><Relationship Id="rId4" Type="http://schemas.openxmlformats.org/officeDocument/2006/relationships/slide" Target="slide4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5" Type="http://schemas.openxmlformats.org/officeDocument/2006/relationships/slide" Target="slide40.xml"/><Relationship Id="rId4" Type="http://schemas.openxmlformats.org/officeDocument/2006/relationships/slide" Target="slide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5" Type="http://schemas.openxmlformats.org/officeDocument/2006/relationships/slide" Target="slide61.xml"/><Relationship Id="rId4" Type="http://schemas.openxmlformats.org/officeDocument/2006/relationships/slide" Target="slide2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61.xml"/><Relationship Id="rId5" Type="http://schemas.openxmlformats.org/officeDocument/2006/relationships/image" Target="../media/image36.png"/><Relationship Id="rId4" Type="http://schemas.openxmlformats.org/officeDocument/2006/relationships/slide" Target="slide2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5" Type="http://schemas.openxmlformats.org/officeDocument/2006/relationships/slide" Target="slide65.xml"/><Relationship Id="rId4" Type="http://schemas.openxmlformats.org/officeDocument/2006/relationships/slide" Target="slide2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65.xml"/><Relationship Id="rId5" Type="http://schemas.openxmlformats.org/officeDocument/2006/relationships/image" Target="../media/image36.png"/><Relationship Id="rId4" Type="http://schemas.openxmlformats.org/officeDocument/2006/relationships/slide" Target="slide2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slide" Target="slide8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5" Type="http://schemas.openxmlformats.org/officeDocument/2006/relationships/slide" Target="slide70.xml"/><Relationship Id="rId4" Type="http://schemas.openxmlformats.org/officeDocument/2006/relationships/slide" Target="slide2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80.xml"/><Relationship Id="rId3" Type="http://schemas.openxmlformats.org/officeDocument/2006/relationships/slide" Target="slide75.xml"/><Relationship Id="rId7" Type="http://schemas.openxmlformats.org/officeDocument/2006/relationships/slide" Target="slide79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8.xml"/><Relationship Id="rId5" Type="http://schemas.openxmlformats.org/officeDocument/2006/relationships/slide" Target="slide77.xml"/><Relationship Id="rId4" Type="http://schemas.openxmlformats.org/officeDocument/2006/relationships/slide" Target="slide7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7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7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5" Type="http://schemas.openxmlformats.org/officeDocument/2006/relationships/slide" Target="slide73.xml"/><Relationship Id="rId4" Type="http://schemas.openxmlformats.org/officeDocument/2006/relationships/slide" Target="slide2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slide" Target="slid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88.xml"/><Relationship Id="rId3" Type="http://schemas.openxmlformats.org/officeDocument/2006/relationships/slide" Target="slide83.xml"/><Relationship Id="rId7" Type="http://schemas.openxmlformats.org/officeDocument/2006/relationships/slide" Target="slide87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86.xml"/><Relationship Id="rId5" Type="http://schemas.openxmlformats.org/officeDocument/2006/relationships/slide" Target="slide85.xml"/><Relationship Id="rId10" Type="http://schemas.openxmlformats.org/officeDocument/2006/relationships/slide" Target="slide90.xml"/><Relationship Id="rId4" Type="http://schemas.openxmlformats.org/officeDocument/2006/relationships/slide" Target="slide84.xml"/><Relationship Id="rId9" Type="http://schemas.openxmlformats.org/officeDocument/2006/relationships/slide" Target="slide8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8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8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5" Type="http://schemas.openxmlformats.org/officeDocument/2006/relationships/slide" Target="slide81.xml"/><Relationship Id="rId4" Type="http://schemas.openxmlformats.org/officeDocument/2006/relationships/slide" Target="slide2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9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" Target="slide9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3.xml"/><Relationship Id="rId5" Type="http://schemas.openxmlformats.org/officeDocument/2006/relationships/slide" Target="slide92.xml"/><Relationship Id="rId4" Type="http://schemas.openxmlformats.org/officeDocument/2006/relationships/image" Target="../media/image20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slide" Target="slide9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" Target="slide99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98.xm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053" y="3429000"/>
            <a:ext cx="8801894" cy="15121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>
              <a:defRPr/>
            </a:pPr>
            <a:r>
              <a:rPr lang="ru-RU" sz="2100" b="1" dirty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«ПОДГОТОВКА И ПРОВЕДЕНИЕ ИТОГОВОГО СОЧИНЕНИЯ (ИЗЛОЖЕНИЯ) </a:t>
            </a:r>
            <a:r>
              <a:rPr lang="ru-RU" sz="2100" b="1" dirty="0">
                <a:solidFill>
                  <a:srgbClr val="0066AE"/>
                </a:solidFill>
              </a:rPr>
              <a:t>В </a:t>
            </a:r>
            <a:r>
              <a:rPr lang="ru-RU" sz="2100" b="1" dirty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ОРГАНИЗАЦИЯХ, РЕАЛИЗУЮЩИХ ОБРАЗОВАТЕЛЬНЫЕ ПРОГРАММЫ СРЕДНЕГО ОБЩЕГО ОБРАЗОВАНИЯ, В </a:t>
            </a:r>
            <a:r>
              <a:rPr lang="ru-RU" sz="2100" b="1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2017/2018 </a:t>
            </a:r>
            <a:r>
              <a:rPr lang="ru-RU" sz="2100" b="1" dirty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УЧЕБНОМ ГОДУ»</a:t>
            </a: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4572000" y="5157192"/>
            <a:ext cx="4418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600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Заместитель руководителя </a:t>
            </a:r>
            <a:r>
              <a:rPr lang="ru-RU" altLang="ru-RU" sz="1600" dirty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РЦОИ ГБОУ ВО МО</a:t>
            </a:r>
          </a:p>
          <a:p>
            <a:pPr algn="r"/>
            <a:r>
              <a:rPr lang="ru-RU" altLang="ru-RU" sz="1600" dirty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«Академия социального управления»</a:t>
            </a:r>
          </a:p>
          <a:p>
            <a:pPr algn="r"/>
            <a:r>
              <a:rPr lang="ru-RU" altLang="ru-RU" sz="1600" dirty="0" err="1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Сичинава</a:t>
            </a:r>
            <a:r>
              <a:rPr lang="ru-RU" altLang="ru-RU" sz="1600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 Александр Владимирович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60684" y="764703"/>
            <a:ext cx="8459788" cy="1224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РЕГИОНАЛЬНЫЙ ЦЕНТР ОБРАБОТКИ ИНФОРМАЦИИ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ГБОУ ВО МО «АКАДЕМИЯ СОЦИАЛЬНОГО УПРАВЛЕНИЯ»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66A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786050" y="2571744"/>
            <a:ext cx="3500462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800" b="1" dirty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ноября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2017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56" y="0"/>
            <a:ext cx="8507288" cy="5486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ОБРАЩАЕМ ВАШЕ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28083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u="sng" dirty="0"/>
              <a:t>Копирование бланков</a:t>
            </a:r>
            <a:r>
              <a:rPr lang="ru-RU" sz="2800" dirty="0"/>
              <a:t> итогового сочинения (изложения) в местах проведения итогового сочинения (изложения) </a:t>
            </a:r>
            <a:r>
              <a:rPr lang="ru-RU" sz="2800" b="1" u="sng" dirty="0"/>
              <a:t>запрещено</a:t>
            </a:r>
            <a:r>
              <a:rPr lang="ru-RU" sz="2800" dirty="0"/>
              <a:t>, так как все бланки имеют уникальный код работы и распечатываются посредством специализированного программного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16227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(РУКОВОДИТЕЛЬ ОБРАЗОВАТЕЛЬНОЙ ОРГАНИЗАЦИИ)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273630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800" dirty="0"/>
              <a:t>Передает копии бланков регистрации и копии бланков записи на проверку ответственному лицу комиссии по проверке итогового сочинения (изложения), заполняя </a:t>
            </a:r>
            <a:r>
              <a:rPr lang="ru-RU" sz="2800" dirty="0">
                <a:hlinkClick r:id="rId2" action="ppaction://hlinksldjump"/>
              </a:rPr>
              <a:t>форму 4.3. «Протокол выдачи копий бланков участников итогового сочинения (изложения) на проверку»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93754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С-4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8100392" y="6165304"/>
            <a:ext cx="1043608" cy="69269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08304" y="683751"/>
            <a:ext cx="1008112" cy="3253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(4.3)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340" y="1022349"/>
            <a:ext cx="8787320" cy="4813301"/>
          </a:xfrm>
          <a:prstGeom prst="rect">
            <a:avLst/>
          </a:prstGeom>
        </p:spPr>
      </p:pic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092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1656184"/>
          </a:xfrm>
        </p:spPr>
        <p:txBody>
          <a:bodyPr>
            <a:noAutofit/>
          </a:bodyPr>
          <a:lstStyle/>
          <a:p>
            <a:pPr indent="0" algn="ctr">
              <a:lnSpc>
                <a:spcPct val="150000"/>
              </a:lnSpc>
            </a:pPr>
            <a:r>
              <a:rPr lang="ru-RU" sz="3600" b="1" u="sng" dirty="0"/>
              <a:t>Проверка</a:t>
            </a:r>
            <a:r>
              <a:rPr lang="ru-RU" sz="3600" dirty="0"/>
              <a:t> на муниципальном уровне проводится </a:t>
            </a:r>
            <a:r>
              <a:rPr lang="ru-RU" sz="3600" dirty="0" smtClean="0"/>
              <a:t>с </a:t>
            </a:r>
            <a:r>
              <a:rPr lang="ru-RU" sz="3600" b="1" u="sng" dirty="0" smtClean="0"/>
              <a:t>6 до 13 декабря</a:t>
            </a:r>
            <a:r>
              <a:rPr lang="ru-RU" sz="3600" dirty="0" smtClean="0"/>
              <a:t> 2017 </a:t>
            </a:r>
            <a:r>
              <a:rPr lang="ru-RU" sz="3600" dirty="0"/>
              <a:t>года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-16476"/>
            <a:ext cx="82296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endParaRPr lang="ru-RU" sz="1600" b="1" dirty="0">
              <a:ln w="10541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проверке итогового сочинения (изложения))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4680520"/>
          </a:xfrm>
        </p:spPr>
        <p:txBody>
          <a:bodyPr>
            <a:normAutofit/>
          </a:bodyPr>
          <a:lstStyle/>
          <a:p>
            <a:r>
              <a:rPr lang="ru-RU" sz="2600" b="1" dirty="0"/>
              <a:t>1 вариант.</a:t>
            </a:r>
          </a:p>
          <a:p>
            <a:r>
              <a:rPr lang="ru-RU" sz="2600" dirty="0"/>
              <a:t>Принимают копии бланков от </a:t>
            </a:r>
            <a:r>
              <a:rPr lang="ru-RU" sz="2600" dirty="0" smtClean="0"/>
              <a:t>ответственного </a:t>
            </a:r>
            <a:r>
              <a:rPr lang="ru-RU" sz="2600" dirty="0"/>
              <a:t>лица комиссии по проверке итогового сочинения (изложения)</a:t>
            </a:r>
          </a:p>
          <a:p>
            <a:endParaRPr lang="ru-RU" sz="2600" dirty="0"/>
          </a:p>
          <a:p>
            <a:endParaRPr lang="ru-RU" sz="2600" dirty="0"/>
          </a:p>
          <a:p>
            <a:r>
              <a:rPr lang="ru-RU" sz="2600" b="1" dirty="0"/>
              <a:t>2 вариант.</a:t>
            </a:r>
          </a:p>
          <a:p>
            <a:r>
              <a:rPr lang="ru-RU" sz="2600" dirty="0"/>
              <a:t>Принимают копии бланков от  руководителя образовательной организации в соответствии с</a:t>
            </a:r>
            <a:br>
              <a:rPr lang="ru-RU" sz="2600" dirty="0"/>
            </a:br>
            <a:r>
              <a:rPr lang="ru-RU" sz="2600" dirty="0">
                <a:hlinkClick r:id="rId2" action="ppaction://hlinksldjump"/>
              </a:rPr>
              <a:t>формой С-4 (4.3)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93754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С-4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8100392" y="6165304"/>
            <a:ext cx="1043608" cy="69269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08304" y="683751"/>
            <a:ext cx="1008112" cy="3253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(4.3)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b="52621"/>
          <a:stretch/>
        </p:blipFill>
        <p:spPr>
          <a:xfrm>
            <a:off x="390580" y="1304764"/>
            <a:ext cx="8362840" cy="4248472"/>
          </a:xfrm>
          <a:prstGeom prst="rect">
            <a:avLst/>
          </a:prstGeom>
        </p:spPr>
      </p:pic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318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6675"/>
            <a:ext cx="8229600" cy="6397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проверке итогового сочинения (изложения))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4824535"/>
          </a:xfrm>
        </p:spPr>
        <p:txBody>
          <a:bodyPr>
            <a:noAutofit/>
          </a:bodyPr>
          <a:lstStyle/>
          <a:p>
            <a:r>
              <a:rPr lang="ru-RU" sz="1800" dirty="0"/>
              <a:t>При осуществлении проверки итогового сочинения (изложения) и его оценивании </a:t>
            </a:r>
            <a:r>
              <a:rPr lang="ru-RU" sz="1800" b="1" u="sng" dirty="0"/>
              <a:t>персональные данные участников </a:t>
            </a:r>
            <a:r>
              <a:rPr lang="ru-RU" sz="1800" dirty="0"/>
              <a:t>сочинения (изложения) </a:t>
            </a:r>
            <a:r>
              <a:rPr lang="ru-RU" sz="1800" b="1" u="sng" dirty="0"/>
              <a:t>могут быть доступны экспертам</a:t>
            </a:r>
            <a:r>
              <a:rPr lang="ru-RU" sz="1800" dirty="0"/>
              <a:t>.</a:t>
            </a:r>
          </a:p>
          <a:p>
            <a:endParaRPr lang="ru-RU" sz="1800" dirty="0"/>
          </a:p>
          <a:p>
            <a:r>
              <a:rPr lang="ru-RU" sz="1800" dirty="0"/>
              <a:t>Перед осуществлением проверки итогового сочинения (изложения) по пяти критериям оценивания проверяют соблюдение участниками итогового сочинения (изложения) требований </a:t>
            </a:r>
            <a:r>
              <a:rPr lang="ru-RU" sz="1800" b="1" u="sng" dirty="0"/>
              <a:t>«Объем сочинения (изложения)» </a:t>
            </a:r>
            <a:r>
              <a:rPr lang="ru-RU" sz="1800" dirty="0"/>
              <a:t>и </a:t>
            </a:r>
            <a:r>
              <a:rPr lang="ru-RU" sz="1800" b="1" u="sng" dirty="0"/>
              <a:t>«Самостоятельность написания итогового сочинения (изложения)» </a:t>
            </a:r>
            <a:r>
              <a:rPr lang="ru-RU" sz="1800" dirty="0"/>
              <a:t>(выставляют «незачет» по всей работе в целом в случае несоблюдения хотя бы одного из установленных требований).</a:t>
            </a:r>
          </a:p>
          <a:p>
            <a:endParaRPr lang="ru-RU" sz="1800" dirty="0"/>
          </a:p>
          <a:p>
            <a:r>
              <a:rPr lang="ru-RU" sz="1800" dirty="0"/>
              <a:t>После проверки установленных требований приступают к проверке сочинения (изложения) по пяти критериями оценивания.</a:t>
            </a:r>
          </a:p>
          <a:p>
            <a:endParaRPr lang="ru-RU" sz="1800" b="1" u="sng" dirty="0"/>
          </a:p>
          <a:p>
            <a:r>
              <a:rPr lang="ru-RU" sz="1800" b="1" u="sng" dirty="0"/>
              <a:t>Каждое сочинение (изложение)</a:t>
            </a:r>
            <a:r>
              <a:rPr lang="ru-RU" sz="1800" dirty="0"/>
              <a:t> участников итогового сочинения (изложения) </a:t>
            </a:r>
            <a:r>
              <a:rPr lang="ru-RU" sz="1800" b="1" u="sng" dirty="0"/>
              <a:t>проверяется одним экспертом один раз.</a:t>
            </a:r>
          </a:p>
        </p:txBody>
      </p:sp>
      <p:sp>
        <p:nvSpPr>
          <p:cNvPr id="5" name="7-конечная звезда 4"/>
          <p:cNvSpPr/>
          <p:nvPr/>
        </p:nvSpPr>
        <p:spPr>
          <a:xfrm>
            <a:off x="75878" y="908720"/>
            <a:ext cx="504056" cy="432048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7-конечная звезда 5"/>
          <p:cNvSpPr/>
          <p:nvPr/>
        </p:nvSpPr>
        <p:spPr>
          <a:xfrm>
            <a:off x="93856" y="2060848"/>
            <a:ext cx="504056" cy="432048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7-конечная звезда 6"/>
          <p:cNvSpPr/>
          <p:nvPr/>
        </p:nvSpPr>
        <p:spPr>
          <a:xfrm>
            <a:off x="179512" y="3717032"/>
            <a:ext cx="504056" cy="432048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7-конечная звезда 7"/>
          <p:cNvSpPr/>
          <p:nvPr/>
        </p:nvSpPr>
        <p:spPr>
          <a:xfrm>
            <a:off x="251520" y="4653136"/>
            <a:ext cx="504056" cy="432048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34" y="44624"/>
            <a:ext cx="4405498" cy="659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52088" y="4397182"/>
            <a:ext cx="1800200" cy="765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2088" y="5181384"/>
            <a:ext cx="3599266" cy="641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64328" y="2132856"/>
            <a:ext cx="44043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заполняют поля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"Требования к сочинению (изложению)",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"Результаты оценивания сочинения (изложения)",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"Результат проверки сочинения (изложения)" </a:t>
            </a:r>
            <a:r>
              <a:rPr lang="ru-RU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копиях бланков регистрации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55627" y="4397182"/>
            <a:ext cx="1800200" cy="765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2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проверке итогового сочинения (изложения))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187220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/>
              <a:t>Требование № 1. «Объем итогового сочинения (изложения)»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Если в сочинении менее 250 слов, а в изложении менее 150 слов (в подсчёт включаются все слова, в том числе и служебные), то сочинение (изложение) не проверяется по критериям №1- №5. 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Если эксперт комиссии (ответственное лицо) выставляет «незачет» за невыполнение требования №1, в клетки по всем пяти критериям оценивания выставляется «незачет». В поле «Результат проверки сочинения (изложения) ставится «незачет» . 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При этом </a:t>
            </a:r>
            <a:r>
              <a:rPr lang="ru-RU" sz="1600" b="1" u="sng" dirty="0"/>
              <a:t>поле требование №2 не заполняется</a:t>
            </a:r>
            <a:r>
              <a:rPr lang="ru-RU" sz="1600" dirty="0"/>
              <a:t>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t="63074" b="8162"/>
          <a:stretch/>
        </p:blipFill>
        <p:spPr bwMode="auto">
          <a:xfrm>
            <a:off x="1475656" y="2852936"/>
            <a:ext cx="609219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30612" y="4062446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1104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3006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4908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6810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8712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45034" y="4759648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73742" y="3771788"/>
            <a:ext cx="21602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4077072"/>
            <a:ext cx="187220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4776900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проверке итогового сочинения (изложения))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259228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/>
              <a:t>Требование № 2. «Самостоятельность написания итогового сочинения (изложения)»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Не допускается списывание сочинения (фрагментов сочинения) из какого-либо источника. Допускается прямое или косвенное цитирование с обязательной ссылкой на источник (ссылка дается в свободной форме). Объем цитирования не должен превышать собственный текст участника. 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Если сочинение (изложение) признано экспертом несамостоятельным, то сочинение (изложение) не проверяется по критериям № 1- № 5.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Эксперт комиссии (ответственное лицо) выставляет «незачет» за невыполнение требования №2. В клетки по всем пяти критериям оценивания выставляется «незачет». В поле «Результат проверки сочинения (изложения)» ставится «незачет». 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t="63074" b="8162"/>
          <a:stretch/>
        </p:blipFill>
        <p:spPr bwMode="auto">
          <a:xfrm>
            <a:off x="1475656" y="3140968"/>
            <a:ext cx="609219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30612" y="4160706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2514" y="4350478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1104" y="436510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3006" y="436510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4908" y="436510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6810" y="436510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8712" y="436510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45034" y="5047680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06644" y="4059820"/>
            <a:ext cx="21602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4365104"/>
            <a:ext cx="187220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5064932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проверке итогового сочинения (изложения))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187220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/>
              <a:t>Заполнение поля «Результаты оценивания сочинения (изложения)»</a:t>
            </a:r>
            <a:endParaRPr lang="ru-RU" sz="1600" dirty="0"/>
          </a:p>
          <a:p>
            <a:r>
              <a:rPr lang="ru-RU" sz="1600" dirty="0"/>
              <a:t>Для каждого критерия должно быть помечено только одно поле: либо «зачет», либо «незачет». </a:t>
            </a:r>
          </a:p>
          <a:p>
            <a:r>
              <a:rPr lang="ru-RU" sz="1600" dirty="0"/>
              <a:t>1. Если за сочинение (изложение) по критерию №1 выставлен «незачет», то сочинение (изложение) по критериям №2- №5 не проверяется. В клетки по всем критериям оценивания выставляется «незачет».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t="63074" b="8162"/>
          <a:stretch/>
        </p:blipFill>
        <p:spPr bwMode="auto">
          <a:xfrm>
            <a:off x="1475656" y="2852936"/>
            <a:ext cx="609219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30612" y="387267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2514" y="387267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9730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3006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4908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6810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8712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45034" y="4759648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33982" y="3789040"/>
            <a:ext cx="21602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4077072"/>
            <a:ext cx="187220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4776900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60032" y="116632"/>
            <a:ext cx="4104456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Возвратный доставочный пакет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7" descr="C:\Documents and Settings\All Users\Документы\Мои рисунки\Образцы рисунков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6552728" cy="469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22128" y="28068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9908" y="28068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624" y="1882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9526" y="1882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94880" y="27981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02278" y="27981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5302" y="27981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22700" y="27981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30098" y="27981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54748" y="27981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53520" y="27981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69544" y="27981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85568" y="27981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942638" y="1124744"/>
          <a:ext cx="2123728" cy="125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1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18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Код предмета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Сочинение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Изложение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9" name="Прямая соединительная линия 28"/>
          <p:cNvCxnSpPr/>
          <p:nvPr/>
        </p:nvCxnSpPr>
        <p:spPr>
          <a:xfrm flipV="1">
            <a:off x="1259632" y="3552764"/>
            <a:ext cx="1872208" cy="1440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259632" y="3555764"/>
            <a:ext cx="1872208" cy="1440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953320" y="3333740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70572" y="3734284"/>
            <a:ext cx="3600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9532" y="5589240"/>
            <a:ext cx="8424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 поле «Бланки ответов №2» необходимо вписать количество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бланков записи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(включая дополнительные бланки записи)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98934" y="3518260"/>
            <a:ext cx="227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09332" y="3518260"/>
            <a:ext cx="227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09332" y="3734284"/>
            <a:ext cx="227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Прямоугольник 25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проверке итогового сочинения (изложения))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187220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/>
              <a:t>Заполнение поля «Результаты оценивания сочинения (изложения)»</a:t>
            </a:r>
            <a:endParaRPr lang="ru-RU" sz="1600" dirty="0"/>
          </a:p>
          <a:p>
            <a:r>
              <a:rPr lang="ru-RU" sz="1800" dirty="0"/>
              <a:t>2. Если за сочинение (изложение) по критерию по критерию №1 выставлен «зачет», а по критерию №2 выставлен «незачет», то сочинение по критериям №3 - №5 не проверяется. В клетки по критериям оценивания №3 - №5 выставляется «незачет».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t="63074" b="8162"/>
          <a:stretch/>
        </p:blipFill>
        <p:spPr bwMode="auto">
          <a:xfrm>
            <a:off x="1475656" y="2852936"/>
            <a:ext cx="609219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30612" y="387267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2514" y="387267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9730" y="387867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3006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4908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6810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8712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45034" y="4759648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84136" y="3789040"/>
            <a:ext cx="21602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4077072"/>
            <a:ext cx="187220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4776900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проверке итогового сочинения (изложения))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187220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/>
              <a:t>Заполнение поля «Результаты оценивания сочинения (изложения)»</a:t>
            </a:r>
            <a:endParaRPr lang="ru-RU" sz="1600" dirty="0"/>
          </a:p>
          <a:p>
            <a:r>
              <a:rPr lang="ru-RU" sz="1800" dirty="0"/>
              <a:t>3. Во всех остальных случаях сочинение (изложение) проверяется по всем пяти критериям и оценивается по системе «зачет»/«незачет» (например, нельзя не проверять работу по критериям К4 и К5, если выпускник получил зачет на основании зачетов по критериям К1, К2, К3).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t="63074" b="8162"/>
          <a:stretch/>
        </p:blipFill>
        <p:spPr bwMode="auto">
          <a:xfrm>
            <a:off x="1475656" y="2852936"/>
            <a:ext cx="609219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30612" y="387267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2514" y="387267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9730" y="387867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3006" y="3887300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4908" y="3878674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6810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8712" y="407707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3028" y="4759648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80112" y="3789040"/>
            <a:ext cx="420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3904552"/>
            <a:ext cx="187220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10532" y="4776900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проверке итогового сочинения (изложения))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1656184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/>
              <a:t>Заполнение поля «Результаты оценивания сочинения (изложения)»</a:t>
            </a:r>
            <a:endParaRPr lang="ru-RU" sz="1600" dirty="0"/>
          </a:p>
          <a:p>
            <a:r>
              <a:rPr lang="ru-RU" sz="1800" dirty="0"/>
              <a:t>Для получения «зачета» за итоговое сочинение необходимо получить «зачет» по критериям №1 и №2 (выставление «незачета» по одному из этих критериев автоматически ведет к «незачету» за работу в целом), а также дополнительно «зачет» по одному из других критериев (№ 3- № 5).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t="63074" b="8162"/>
          <a:stretch/>
        </p:blipFill>
        <p:spPr bwMode="auto">
          <a:xfrm>
            <a:off x="1475656" y="2924944"/>
            <a:ext cx="609219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30612" y="394468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2514" y="394468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9730" y="395068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3006" y="3959308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4908" y="4158250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6810" y="4149080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8712" y="3950682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3028" y="4831656"/>
            <a:ext cx="322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80112" y="3861048"/>
            <a:ext cx="420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3976560"/>
            <a:ext cx="187220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10532" y="4848908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проверке итогового сочинения (изложения))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13" y="1433910"/>
            <a:ext cx="6769174" cy="3990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912636" y="2553028"/>
            <a:ext cx="21602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89722" y="4359166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проверке итогового сочинения (изложения))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208912" cy="534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проверке итогового сочинения (изложения))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144016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/>
              <a:t>Результаты проверки итоговых сочинений (изложений) и оценка вносятся в </a:t>
            </a:r>
            <a:r>
              <a:rPr lang="ru-RU" sz="2800" dirty="0">
                <a:hlinkClick r:id="rId2" action="ppaction://hlinksldjump"/>
              </a:rPr>
              <a:t>форму ИС-6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ИС-06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0"/>
            <a:ext cx="4033953" cy="6741368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41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(РУКОВОДИТЕЛЬ ОБРАЗОВАТЕЛЬНОЙ ОРГАНИЗАЦИИ)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0600"/>
          </a:xfrm>
        </p:spPr>
        <p:txBody>
          <a:bodyPr vert="horz" lIns="91440" tIns="45720" rIns="91440" bIns="45720" rtlCol="0">
            <a:noAutofit/>
          </a:bodyPr>
          <a:lstStyle/>
          <a:p>
            <a:pPr indent="361950">
              <a:spcBef>
                <a:spcPts val="0"/>
              </a:spcBef>
              <a:tabLst>
                <a:tab pos="542925" algn="l"/>
                <a:tab pos="714375" algn="l"/>
              </a:tabLst>
            </a:pPr>
            <a:endParaRPr lang="ru-RU" sz="2200" b="1" dirty="0"/>
          </a:p>
          <a:p>
            <a:pPr indent="361950"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2200" b="1" dirty="0"/>
              <a:t>1 вариант.</a:t>
            </a:r>
          </a:p>
          <a:p>
            <a:pPr indent="361950"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2200" dirty="0"/>
              <a:t>Руководитель образовательной организации принимает от </a:t>
            </a:r>
            <a:r>
              <a:rPr lang="ru-RU" sz="2200" b="1" u="sng" dirty="0"/>
              <a:t>ответственного лица комиссии по проверке итогового сочинения (изложения) </a:t>
            </a:r>
            <a:r>
              <a:rPr lang="ru-RU" sz="2200" dirty="0"/>
              <a:t>копии бланков итогового сочинения и заполненные </a:t>
            </a:r>
            <a:r>
              <a:rPr lang="ru-RU" sz="2200" dirty="0">
                <a:hlinkClick r:id="rId2" action="ppaction://hlinksldjump"/>
              </a:rPr>
              <a:t>формы ИС-06</a:t>
            </a:r>
            <a:r>
              <a:rPr lang="ru-RU" sz="2200" dirty="0"/>
              <a:t> в соответствии с формой С-4 (Заполняют форму </a:t>
            </a:r>
            <a:r>
              <a:rPr lang="ru-RU" sz="2200" dirty="0">
                <a:hlinkClick r:id="rId3" action="ppaction://hlinksldjump"/>
              </a:rPr>
              <a:t>4.4. «Протокол передачи копий бланков участников итогового сочинения (изложения) для оформления»</a:t>
            </a:r>
            <a:r>
              <a:rPr lang="ru-RU" sz="2200" dirty="0"/>
              <a:t>).</a:t>
            </a:r>
          </a:p>
          <a:p>
            <a:pPr indent="361950">
              <a:spcBef>
                <a:spcPts val="0"/>
              </a:spcBef>
              <a:buFont typeface="Wingdings" pitchFamily="2" charset="2"/>
              <a:buChar char="Ø"/>
              <a:tabLst>
                <a:tab pos="542925" algn="l"/>
                <a:tab pos="714375" algn="l"/>
              </a:tabLst>
            </a:pPr>
            <a:endParaRPr lang="ru-RU" sz="2200" dirty="0"/>
          </a:p>
          <a:p>
            <a:pPr indent="361950"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2200" b="1" dirty="0"/>
              <a:t>2 вариант.</a:t>
            </a:r>
          </a:p>
          <a:p>
            <a:pPr indent="361950"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2200" dirty="0"/>
              <a:t>Руководитель образовательной организации самостоятельно принимает от экспертов все материалы после проверки.</a:t>
            </a:r>
          </a:p>
          <a:p>
            <a:pPr indent="361950"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2200" dirty="0"/>
              <a:t>(Заполняют форму </a:t>
            </a:r>
            <a:r>
              <a:rPr lang="ru-RU" sz="2200" dirty="0">
                <a:hlinkClick r:id="rId3" action="ppaction://hlinksldjump"/>
              </a:rPr>
              <a:t>4.4. «Протокол передачи копий бланков участников итогового сочинения (изложения) для оформления»</a:t>
            </a:r>
            <a:r>
              <a:rPr lang="ru-RU" sz="2200" dirty="0"/>
              <a:t>)</a:t>
            </a:r>
          </a:p>
          <a:p>
            <a:pPr indent="361950">
              <a:spcBef>
                <a:spcPts val="0"/>
              </a:spcBef>
              <a:buFont typeface="Wingdings" pitchFamily="2" charset="2"/>
              <a:buChar char="Ø"/>
              <a:tabLst>
                <a:tab pos="542925" algn="l"/>
                <a:tab pos="714375" algn="l"/>
              </a:tabLst>
            </a:pPr>
            <a:endParaRPr lang="ru-RU" sz="2200" dirty="0"/>
          </a:p>
          <a:p>
            <a:pPr indent="361950">
              <a:lnSpc>
                <a:spcPct val="150000"/>
              </a:lnSpc>
              <a:spcBef>
                <a:spcPts val="0"/>
              </a:spcBef>
              <a:tabLst>
                <a:tab pos="542925" algn="l"/>
                <a:tab pos="714375" algn="l"/>
              </a:tabLst>
            </a:pP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ИС-06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0"/>
            <a:ext cx="4033953" cy="6741368"/>
          </a:xfrm>
          <a:prstGeom prst="rect">
            <a:avLst/>
          </a:prstGeom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64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93754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С-4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8100392" y="6165304"/>
            <a:ext cx="1043608" cy="69269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08304" y="683751"/>
            <a:ext cx="1008112" cy="3253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(4.4)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448" y="1081869"/>
            <a:ext cx="8203104" cy="4694262"/>
          </a:xfrm>
          <a:prstGeom prst="rect">
            <a:avLst/>
          </a:prstGeom>
        </p:spPr>
      </p:pic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96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404664"/>
            <a:ext cx="266429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С-1-С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40768"/>
            <a:ext cx="8928992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(РУКОВОДИТЕЛЬ ОБРАЗОВАТЕЛЬНОЙ ОРГАНИЗАЦИИ)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112568"/>
          </a:xfrm>
        </p:spPr>
        <p:txBody>
          <a:bodyPr vert="horz" lIns="91440" tIns="45720" rIns="91440" bIns="45720" rtlCol="0">
            <a:noAutofit/>
          </a:bodyPr>
          <a:lstStyle/>
          <a:p>
            <a:pPr indent="361950"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2400" dirty="0"/>
              <a:t>Передает </a:t>
            </a:r>
            <a:r>
              <a:rPr lang="ru-RU" sz="2400" u="sng" dirty="0"/>
              <a:t>ответственному лицу, уполномоченному руководителем образовательной организации за перенос оценок за итоговое сочинение (изложение) из копий бланков в оригиналы</a:t>
            </a:r>
            <a:r>
              <a:rPr lang="ru-RU" sz="2400" dirty="0"/>
              <a:t>:</a:t>
            </a:r>
          </a:p>
          <a:p>
            <a:pPr marL="361950" indent="536575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542925" algn="l"/>
                <a:tab pos="714375" algn="l"/>
              </a:tabLst>
            </a:pPr>
            <a:r>
              <a:rPr lang="ru-RU" sz="2800" dirty="0"/>
              <a:t>копии бланков регистрации;</a:t>
            </a:r>
          </a:p>
          <a:p>
            <a:pPr marL="361950" indent="536575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542925" algn="l"/>
                <a:tab pos="714375" algn="l"/>
              </a:tabLst>
            </a:pPr>
            <a:r>
              <a:rPr lang="ru-RU" sz="2800" dirty="0"/>
              <a:t>копии бланков записи (в том числе дополнительные бланки записи);</a:t>
            </a:r>
          </a:p>
          <a:p>
            <a:pPr marL="361950" indent="536575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542925" algn="l"/>
                <a:tab pos="714375" algn="l"/>
              </a:tabLst>
            </a:pPr>
            <a:r>
              <a:rPr lang="ru-RU" sz="2800" dirty="0"/>
              <a:t>оригиналы, указанных материалов;</a:t>
            </a:r>
          </a:p>
          <a:p>
            <a:pPr marL="361950" indent="536575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542925" algn="l"/>
                <a:tab pos="714375" algn="l"/>
              </a:tabLst>
            </a:pPr>
            <a:r>
              <a:rPr lang="ru-RU" sz="2800" dirty="0"/>
              <a:t>заполненные </a:t>
            </a:r>
            <a:r>
              <a:rPr lang="ru-RU" sz="2800" dirty="0">
                <a:hlinkClick r:id="rId2" action="ppaction://hlinksldjump"/>
              </a:rPr>
              <a:t>формы ИС-6</a:t>
            </a:r>
            <a:r>
              <a:rPr lang="ru-RU" sz="2800" dirty="0"/>
              <a:t>.</a:t>
            </a:r>
          </a:p>
          <a:p>
            <a:pPr indent="361950">
              <a:spcBef>
                <a:spcPts val="1200"/>
              </a:spcBef>
              <a:tabLst>
                <a:tab pos="542925" algn="l"/>
                <a:tab pos="714375" algn="l"/>
              </a:tabLst>
            </a:pPr>
            <a:r>
              <a:rPr lang="ru-RU" sz="2400" dirty="0"/>
              <a:t>Заполняют совместно форму С-4 (</a:t>
            </a:r>
            <a:r>
              <a:rPr lang="ru-RU" sz="2400" dirty="0">
                <a:hlinkClick r:id="rId3" action="ppaction://hlinksldjump"/>
              </a:rPr>
              <a:t>4.5. «Протокол передачи оригиналов и копий бланков для переноса оценок за итоговое сочинение (изложение) в оригиналы»</a:t>
            </a:r>
            <a:r>
              <a:rPr lang="ru-R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95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ИС-06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0"/>
            <a:ext cx="4033953" cy="6741368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59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93754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С-4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8100392" y="6165304"/>
            <a:ext cx="1043608" cy="69269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08304" y="683751"/>
            <a:ext cx="1008112" cy="3253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(4.5)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4058" y="847476"/>
            <a:ext cx="7688138" cy="6010524"/>
          </a:xfrm>
          <a:prstGeom prst="rect">
            <a:avLst/>
          </a:prstGeom>
        </p:spPr>
      </p:pic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45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организации и проведении итогового сочинения (изложения))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41044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u="sng" dirty="0"/>
              <a:t>Ответственное лицо, уполномоченное руководителем образовательной организации за перенос оценок за итоговое сочинение (изложение) из копий бланков в оригиналы </a:t>
            </a:r>
            <a:r>
              <a:rPr lang="ru-RU" sz="2000" dirty="0"/>
              <a:t>принимает от руководителя образовательной организации копии бланков регистрации, копии бланков записи (в том числе дополнительные бланки записи), оригиналы, указанных материалов, а также заполненные </a:t>
            </a:r>
            <a:r>
              <a:rPr lang="ru-RU" sz="2000" dirty="0">
                <a:hlinkClick r:id="rId2" action="ppaction://hlinksldjump"/>
              </a:rPr>
              <a:t>формы ИС-6</a:t>
            </a:r>
            <a:r>
              <a:rPr lang="ru-RU" sz="20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7.9.2. Переносит оценки за итоговое сочинение (изложение) из копий бланков в оригиналы.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200" dirty="0"/>
              <a:t>Заполняют </a:t>
            </a:r>
            <a:r>
              <a:rPr lang="ru-RU" sz="2200" u="sng" dirty="0"/>
              <a:t>совместно с руководителем образовательной организации</a:t>
            </a:r>
            <a:r>
              <a:rPr lang="ru-RU" sz="2200" dirty="0"/>
              <a:t> форму С-4 в частях: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>
                <a:hlinkClick r:id="rId3" action="ppaction://hlinksldjump"/>
              </a:rPr>
              <a:t>4.6. «Протокол передачи оригиналов и копий бланков после переноса оценок за итоговое сочинение (изложение) в оригиналы»;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>
                <a:hlinkClick r:id="rId3" action="ppaction://hlinksldjump"/>
              </a:rPr>
              <a:t>4.7. «Акт переноса оценок за итоговое сочинение (изложение) из копий бланков в оригиналы».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ИС-06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4464496" cy="68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257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93754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С-4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8100392" y="6165304"/>
            <a:ext cx="1043608" cy="69269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288" y="683751"/>
            <a:ext cx="1224136" cy="3253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(4.6 – 4.7)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674" y="-99392"/>
            <a:ext cx="5875419" cy="6885787"/>
          </a:xfrm>
          <a:prstGeom prst="rect">
            <a:avLst/>
          </a:prstGeom>
        </p:spPr>
      </p:pic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82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организации и проведении итогового сочинения (изложения))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35283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/>
              <a:t>При переносе оценок за итоговое сочинение (изложение) из копий бланков в оригиналы </a:t>
            </a:r>
            <a:r>
              <a:rPr lang="ru-RU" sz="2000" b="1" u="sng" dirty="0"/>
              <a:t>особое внимание следует обратить на корректность переноса и заполнения бланка регистрации</a:t>
            </a:r>
            <a:r>
              <a:rPr lang="ru-RU" sz="2000" dirty="0"/>
              <a:t>: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- по одному критерию не может быть одновременно «Х» в полях зачет и незачет;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- по одному критерию не могут быть одновременно пустые поля зачет и незачет;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- в итоговом результате не может быть одновременно «Х» в полях зачет и незачет; 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- в итоговом результате не могут быть одновременно пустые поля зачет и незачет.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4625841"/>
            <a:ext cx="8568952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47675" algn="ctr"/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эксперт ставит общий «незачет» хотя бы по одному из требований «Объем сочинения (изложения)» и «Самостоятельность написания итогового сочинения (изложения)», то «Х» ставится по каждому критерию в поля «незачет».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07504" y="764704"/>
            <a:ext cx="4176464" cy="2160240"/>
            <a:chOff x="1475656" y="2852936"/>
            <a:chExt cx="6092190" cy="2952328"/>
          </a:xfrm>
        </p:grpSpPr>
        <p:pic>
          <p:nvPicPr>
            <p:cNvPr id="6" name="Рисунок 5"/>
            <p:cNvPicPr/>
            <p:nvPr/>
          </p:nvPicPr>
          <p:blipFill>
            <a:blip r:embed="rId2" cstate="print"/>
            <a:srcRect t="63074" b="1189"/>
            <a:stretch>
              <a:fillRect/>
            </a:stretch>
          </p:blipFill>
          <p:spPr bwMode="auto">
            <a:xfrm>
              <a:off x="1475656" y="2852936"/>
              <a:ext cx="6092190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295510" y="4062446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18707" y="4759648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373742" y="3771788"/>
              <a:ext cx="216024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779912" y="4776900"/>
              <a:ext cx="21602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788024" y="764704"/>
            <a:ext cx="4176464" cy="2160240"/>
            <a:chOff x="1475656" y="2852936"/>
            <a:chExt cx="6092190" cy="2952328"/>
          </a:xfrm>
        </p:grpSpPr>
        <p:pic>
          <p:nvPicPr>
            <p:cNvPr id="19" name="Рисунок 18"/>
            <p:cNvPicPr/>
            <p:nvPr/>
          </p:nvPicPr>
          <p:blipFill>
            <a:blip r:embed="rId2" cstate="print"/>
            <a:srcRect t="63074" b="1189"/>
            <a:stretch>
              <a:fillRect/>
            </a:stretch>
          </p:blipFill>
          <p:spPr bwMode="auto">
            <a:xfrm>
              <a:off x="1475656" y="2852936"/>
              <a:ext cx="6092190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3295510" y="4062446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18707" y="4759648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373741" y="3771788"/>
              <a:ext cx="452956" cy="5040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779912" y="4776900"/>
              <a:ext cx="21602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32895" y="4062446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</p:grpSp>
      <p:pic>
        <p:nvPicPr>
          <p:cNvPr id="31" name="Рисунок 30"/>
          <p:cNvPicPr/>
          <p:nvPr/>
        </p:nvPicPr>
        <p:blipFill>
          <a:blip r:embed="rId2" cstate="print"/>
          <a:srcRect t="63074" b="1189"/>
          <a:stretch>
            <a:fillRect/>
          </a:stretch>
        </p:blipFill>
        <p:spPr bwMode="auto">
          <a:xfrm>
            <a:off x="107504" y="3825866"/>
            <a:ext cx="417646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355094" y="4710873"/>
            <a:ext cx="221112" cy="20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49917" y="4721575"/>
            <a:ext cx="221112" cy="20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15751" y="4721575"/>
            <a:ext cx="221112" cy="20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81586" y="4721575"/>
            <a:ext cx="221112" cy="20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47420" y="4721575"/>
            <a:ext cx="221112" cy="20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13255" y="4721575"/>
            <a:ext cx="221112" cy="20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408726" y="4498197"/>
            <a:ext cx="148094" cy="3688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40" name="Прямоугольник 39"/>
          <p:cNvSpPr/>
          <p:nvPr/>
        </p:nvSpPr>
        <p:spPr>
          <a:xfrm>
            <a:off x="2427643" y="4721575"/>
            <a:ext cx="1283481" cy="158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687173" y="5233644"/>
            <a:ext cx="148094" cy="158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5" name="Прямоугольник 54"/>
          <p:cNvSpPr/>
          <p:nvPr/>
        </p:nvSpPr>
        <p:spPr>
          <a:xfrm>
            <a:off x="2427642" y="1671854"/>
            <a:ext cx="1283481" cy="158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116958" y="1671854"/>
            <a:ext cx="1283481" cy="158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4788024" y="3825866"/>
            <a:ext cx="4176464" cy="2160240"/>
            <a:chOff x="1475656" y="2852936"/>
            <a:chExt cx="6092190" cy="2952328"/>
          </a:xfrm>
        </p:grpSpPr>
        <p:pic>
          <p:nvPicPr>
            <p:cNvPr id="43" name="Рисунок 42"/>
            <p:cNvPicPr/>
            <p:nvPr/>
          </p:nvPicPr>
          <p:blipFill>
            <a:blip r:embed="rId2" cstate="print"/>
            <a:srcRect t="63074" b="1189"/>
            <a:stretch>
              <a:fillRect/>
            </a:stretch>
          </p:blipFill>
          <p:spPr bwMode="auto">
            <a:xfrm>
              <a:off x="1475656" y="2852936"/>
              <a:ext cx="6092190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3295510" y="4062446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76002" y="4077072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17903" y="4077072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59806" y="4077072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01707" y="4077072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43610" y="4077072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18707" y="4759648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618045" y="3771788"/>
              <a:ext cx="208650" cy="5040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860032" y="4077072"/>
              <a:ext cx="187220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779912" y="4776900"/>
              <a:ext cx="21602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32895" y="4062446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32895" y="3871468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7504" y="3045264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ЗАПОЛНЕНИЕ БЛАНКОВ</a:t>
            </a:r>
          </a:p>
        </p:txBody>
      </p:sp>
    </p:spTree>
    <p:extLst>
      <p:ext uri="{BB962C8B-B14F-4D97-AF65-F5344CB8AC3E}">
        <p14:creationId xmlns:p14="http://schemas.microsoft.com/office/powerpoint/2010/main" val="3365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(РУКОВОДИТЕЛЬ ОБРАЗОВАТЕЛЬНОЙ ОРГАНИЗАЦИИ)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217443"/>
          </a:xfrm>
        </p:spPr>
        <p:txBody>
          <a:bodyPr vert="horz" lIns="91440" tIns="45720" rIns="91440" bIns="45720" rtlCol="0">
            <a:noAutofit/>
          </a:bodyPr>
          <a:lstStyle/>
          <a:p>
            <a:pPr indent="361950"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1900" dirty="0"/>
              <a:t>После переноса оценок за итоговое сочинение (изложение) из копий бланков в оригиналы совместно с  членом комиссии по организации итогового сочинения:</a:t>
            </a:r>
          </a:p>
          <a:p>
            <a:pPr indent="361950"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1900" dirty="0"/>
              <a:t>- проверяют комплектность оригиналов бланков регистрации и бланков записи (в т. ч. дополнительные бланки записи, которые идут после основного бланка записи);</a:t>
            </a:r>
          </a:p>
          <a:p>
            <a:pPr indent="361950"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1900" dirty="0"/>
              <a:t>- после переноса оценок в оригиналы бланков регистрации возвратный доставочный конверт для РЦОИ комплектуется следующим образом:</a:t>
            </a:r>
          </a:p>
          <a:p>
            <a:pPr marL="542925" indent="361950">
              <a:spcBef>
                <a:spcPts val="0"/>
              </a:spcBef>
              <a:buFont typeface="Wingdings" pitchFamily="2" charset="2"/>
              <a:buChar char="Ø"/>
              <a:tabLst>
                <a:tab pos="542925" algn="l"/>
                <a:tab pos="714375" algn="l"/>
              </a:tabLst>
            </a:pPr>
            <a:r>
              <a:rPr lang="ru-RU" sz="1900" dirty="0"/>
              <a:t>собираются </a:t>
            </a:r>
            <a:r>
              <a:rPr lang="ru-RU" sz="1900" b="1" u="sng" dirty="0"/>
              <a:t>все оригиналы бланков регистрации </a:t>
            </a:r>
            <a:r>
              <a:rPr lang="ru-RU" sz="1900" dirty="0"/>
              <a:t>участников итогового сочинения (изложения);</a:t>
            </a:r>
          </a:p>
          <a:p>
            <a:pPr marL="542925" indent="361950">
              <a:spcBef>
                <a:spcPts val="0"/>
              </a:spcBef>
              <a:buFont typeface="Wingdings" pitchFamily="2" charset="2"/>
              <a:buChar char="Ø"/>
              <a:tabLst>
                <a:tab pos="542925" algn="l"/>
                <a:tab pos="714375" algn="l"/>
              </a:tabLst>
            </a:pPr>
            <a:r>
              <a:rPr lang="ru-RU" sz="1900" b="1" u="sng" dirty="0"/>
              <a:t>после</a:t>
            </a:r>
            <a:r>
              <a:rPr lang="ru-RU" sz="1900" dirty="0"/>
              <a:t> всех бланков регистрации следуют </a:t>
            </a:r>
            <a:r>
              <a:rPr lang="ru-RU" sz="1900" b="1" u="sng" dirty="0"/>
              <a:t>бланки записи </a:t>
            </a:r>
            <a:r>
              <a:rPr lang="ru-RU" sz="1900" dirty="0"/>
              <a:t>(в т. ч. дополнительные бланки записи);</a:t>
            </a:r>
          </a:p>
          <a:p>
            <a:pPr indent="361950" algn="ctr"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1800" b="1" dirty="0"/>
              <a:t>Обращаем внимание! Дополнительные бланки записи следуют строго за основным бланком записи участника, в соответствии с 10-значным кодом работы.</a:t>
            </a:r>
          </a:p>
          <a:p>
            <a:pPr indent="361950"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1900" dirty="0"/>
              <a:t>- запечатывают возвратный доставочный пакет (</a:t>
            </a:r>
            <a:r>
              <a:rPr lang="ru-RU" sz="2000" b="1" u="sng" dirty="0"/>
              <a:t>работы учащихся без скрепок, </a:t>
            </a:r>
            <a:r>
              <a:rPr lang="ru-RU" sz="2000" b="1" u="sng" dirty="0" err="1"/>
              <a:t>степлеров</a:t>
            </a:r>
            <a:r>
              <a:rPr lang="ru-RU" sz="2000" b="1" u="sng" dirty="0"/>
              <a:t>, файлов, конвертов</a:t>
            </a:r>
            <a:r>
              <a:rPr lang="ru-RU" sz="1900" dirty="0"/>
              <a:t>);</a:t>
            </a:r>
          </a:p>
          <a:p>
            <a:pPr indent="361950"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1900" dirty="0"/>
              <a:t>- составляют </a:t>
            </a:r>
            <a:r>
              <a:rPr lang="ru-RU" sz="1900" dirty="0">
                <a:hlinkClick r:id="rId2" action="ppaction://hlinksldjump"/>
              </a:rPr>
              <a:t>«Акт о комплектовании возвратных пакетов для обработки в РЦОИ» (Форма С-4)</a:t>
            </a:r>
            <a:r>
              <a:rPr lang="ru-RU" sz="19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93754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С-4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8100392" y="6165304"/>
            <a:ext cx="1043608" cy="69269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43" y="1674701"/>
            <a:ext cx="9059514" cy="3508598"/>
          </a:xfrm>
          <a:prstGeom prst="rect">
            <a:avLst/>
          </a:prstGeom>
        </p:spPr>
      </p:pic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404664"/>
            <a:ext cx="266429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С-1-И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28992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55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ЗАВЕРШЕНИЕ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(РУКОВОДИТЕЛЬ ОБРАЗОВАТЕЛЬНОЙ ОРГАНИЗАЦИИ)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5760640"/>
          </a:xfrm>
        </p:spPr>
        <p:txBody>
          <a:bodyPr vert="horz" lIns="91440" tIns="45720" rIns="91440" bIns="45720" rtlCol="0">
            <a:noAutofit/>
          </a:bodyPr>
          <a:lstStyle/>
          <a:p>
            <a:pPr indent="361950" algn="ctr"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1800" b="1" u="sng" dirty="0"/>
              <a:t>Готовит и передает членам ГЭК (муниципального уровня):</a:t>
            </a:r>
          </a:p>
          <a:p>
            <a:pPr indent="361950">
              <a:spcBef>
                <a:spcPts val="0"/>
              </a:spcBef>
              <a:buFont typeface="Wingdings" pitchFamily="2" charset="2"/>
              <a:buChar char="Ø"/>
              <a:tabLst>
                <a:tab pos="542925" algn="l"/>
                <a:tab pos="714375" algn="l"/>
              </a:tabLst>
            </a:pPr>
            <a:r>
              <a:rPr lang="ru-RU" sz="1400" dirty="0"/>
              <a:t>Запечатанные возвратные доставочные пакеты;</a:t>
            </a:r>
          </a:p>
          <a:p>
            <a:pPr indent="361950">
              <a:spcBef>
                <a:spcPts val="0"/>
              </a:spcBef>
              <a:buFont typeface="Wingdings" pitchFamily="2" charset="2"/>
              <a:buChar char="Ø"/>
              <a:tabLst>
                <a:tab pos="542925" algn="l"/>
                <a:tab pos="714375" algn="l"/>
              </a:tabLst>
            </a:pPr>
            <a:r>
              <a:rPr lang="ru-RU" sz="1400" dirty="0" err="1"/>
              <a:t>Секьюрпаки</a:t>
            </a:r>
            <a:r>
              <a:rPr lang="ru-RU" sz="1400" dirty="0"/>
              <a:t> с неиспользованными, испорченными, бракованными индивидуальными комплектами;</a:t>
            </a:r>
          </a:p>
          <a:p>
            <a:pPr indent="361950">
              <a:spcBef>
                <a:spcPts val="0"/>
              </a:spcBef>
              <a:buFont typeface="Wingdings" pitchFamily="2" charset="2"/>
              <a:buChar char="Ø"/>
              <a:tabLst>
                <a:tab pos="542925" algn="l"/>
                <a:tab pos="714375" algn="l"/>
              </a:tabLst>
            </a:pPr>
            <a:r>
              <a:rPr lang="ru-RU" sz="1400" dirty="0" err="1"/>
              <a:t>Секьюрпаки</a:t>
            </a:r>
            <a:r>
              <a:rPr lang="ru-RU" sz="1400" dirty="0"/>
              <a:t> с индивидуальными комплектами участников, не завершивших написание итогового сочинения (изложения) по уважительной причине, и индивидуальных комплектов участников, удаленных с итогового сочинения (изложения);</a:t>
            </a:r>
          </a:p>
          <a:p>
            <a:pPr indent="361950">
              <a:spcBef>
                <a:spcPts val="0"/>
              </a:spcBef>
              <a:buFont typeface="Wingdings" pitchFamily="2" charset="2"/>
              <a:buChar char="Ø"/>
              <a:tabLst>
                <a:tab pos="542925" algn="l"/>
                <a:tab pos="714375" algn="l"/>
              </a:tabLst>
            </a:pPr>
            <a:r>
              <a:rPr lang="ru-RU" sz="1400" dirty="0"/>
              <a:t>Сопроводительные документы, использованные в образовательной организации во время проведения и проверки итогового сочинения (изложения):</a:t>
            </a:r>
          </a:p>
          <a:p>
            <a:pPr marL="360000" indent="450000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542925" algn="l"/>
                <a:tab pos="714375" algn="l"/>
              </a:tabLst>
            </a:pPr>
            <a:r>
              <a:rPr lang="ru-RU" sz="1050" dirty="0">
                <a:hlinkClick r:id="rId2" action="ppaction://hlinksldjump"/>
              </a:rPr>
              <a:t>Форма С-2-С «Сводная ведомость учета количества участников и экзаменационных материалов (ЭМ) итогового сочинения (изложения) по аудиториям ОО»</a:t>
            </a:r>
            <a:r>
              <a:rPr lang="ru-RU" sz="1050" dirty="0"/>
              <a:t>;</a:t>
            </a:r>
          </a:p>
          <a:p>
            <a:pPr marL="360000" indent="450000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542925" algn="l"/>
                <a:tab pos="714375" algn="l"/>
              </a:tabLst>
            </a:pPr>
            <a:r>
              <a:rPr lang="ru-RU" sz="1050" dirty="0">
                <a:hlinkClick r:id="rId3" action="ppaction://hlinksldjump"/>
              </a:rPr>
              <a:t>Форма С-2-И «Сводная ведомость учета количества участников и экзаменационных материалов (ЭМ) итогового изложения по аудиториям ОО»</a:t>
            </a:r>
            <a:r>
              <a:rPr lang="ru-RU" sz="1050" dirty="0"/>
              <a:t>;</a:t>
            </a:r>
          </a:p>
          <a:p>
            <a:pPr marL="360000" indent="450000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542925" algn="l"/>
                <a:tab pos="714375" algn="l"/>
              </a:tabLst>
            </a:pPr>
            <a:r>
              <a:rPr lang="ru-RU" sz="1050" dirty="0">
                <a:hlinkClick r:id="rId4" action="ppaction://hlinksldjump"/>
              </a:rPr>
              <a:t>Форма С-3 «Протокол выдачи дополнительного бланка записи ответов итогового сочинения (изложения)»</a:t>
            </a:r>
            <a:r>
              <a:rPr lang="ru-RU" sz="1050" dirty="0"/>
              <a:t>;</a:t>
            </a:r>
          </a:p>
          <a:p>
            <a:pPr marL="360000" indent="450000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542925" algn="l"/>
                <a:tab pos="714375" algn="l"/>
              </a:tabLst>
            </a:pPr>
            <a:r>
              <a:rPr lang="ru-RU" sz="1050" dirty="0">
                <a:hlinkClick r:id="rId5" action="ppaction://hlinksldjump"/>
              </a:rPr>
              <a:t>Форма С-4:</a:t>
            </a:r>
          </a:p>
          <a:p>
            <a:pPr marL="720000" indent="450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42925" algn="l"/>
                <a:tab pos="714375" algn="l"/>
              </a:tabLst>
            </a:pPr>
            <a:r>
              <a:rPr lang="ru-RU" sz="900" dirty="0">
                <a:hlinkClick r:id="rId5" action="ppaction://hlinksldjump"/>
              </a:rPr>
              <a:t>4.1. «Протокол передачи руководителем образовательной организации оригиналов бланков участников итогового сочинения (изложения) техническому специалисту»;</a:t>
            </a:r>
          </a:p>
          <a:p>
            <a:pPr marL="720000" indent="450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42925" algn="l"/>
                <a:tab pos="714375" algn="l"/>
              </a:tabLst>
            </a:pPr>
            <a:r>
              <a:rPr lang="ru-RU" sz="900" dirty="0">
                <a:hlinkClick r:id="rId5" action="ppaction://hlinksldjump"/>
              </a:rPr>
              <a:t>4.2. «Протокол передачи техническим специалистом оригиналов и копий бланков участников итогового сочинения (изложения) руководителю образовательной организации»;</a:t>
            </a:r>
            <a:endParaRPr lang="ru-RU" sz="900" dirty="0"/>
          </a:p>
          <a:p>
            <a:pPr marL="720000" indent="450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42925" algn="l"/>
                <a:tab pos="714375" algn="l"/>
              </a:tabLst>
            </a:pPr>
            <a:r>
              <a:rPr lang="ru-RU" sz="900" dirty="0">
                <a:hlinkClick r:id="rId6" action="ppaction://hlinksldjump"/>
              </a:rPr>
              <a:t>4.3. «Протокол выдачи копий бланков участников итогового сочинения (изложения) на проверку»;</a:t>
            </a:r>
          </a:p>
          <a:p>
            <a:pPr marL="720000" indent="450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42925" algn="l"/>
                <a:tab pos="714375" algn="l"/>
              </a:tabLst>
            </a:pPr>
            <a:r>
              <a:rPr lang="ru-RU" sz="900" dirty="0">
                <a:hlinkClick r:id="rId6" action="ppaction://hlinksldjump"/>
              </a:rPr>
              <a:t>4.4. «Протокол передачи копий бланков участников итогового сочинения (изложения) для оформления»;</a:t>
            </a:r>
          </a:p>
          <a:p>
            <a:pPr marL="720000" indent="450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42925" algn="l"/>
                <a:tab pos="714375" algn="l"/>
              </a:tabLst>
            </a:pPr>
            <a:r>
              <a:rPr lang="ru-RU" sz="900" dirty="0">
                <a:hlinkClick r:id="rId6" action="ppaction://hlinksldjump"/>
              </a:rPr>
              <a:t>4.5. «Протокол передачи оригиналов и копий бланков для переноса оценок за итоговое сочинение (изложение) в оригиналы»;</a:t>
            </a:r>
            <a:endParaRPr lang="ru-RU" sz="900" dirty="0"/>
          </a:p>
          <a:p>
            <a:pPr marL="720000" indent="450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42925" algn="l"/>
                <a:tab pos="714375" algn="l"/>
              </a:tabLst>
            </a:pPr>
            <a:r>
              <a:rPr lang="ru-RU" sz="900" dirty="0">
                <a:hlinkClick r:id="rId7" action="ppaction://hlinksldjump"/>
              </a:rPr>
              <a:t>4.6. «Протокол передачи оригиналов и копий бланков после переноса оценок за итоговое сочинение (изложение) в оригиналы»;</a:t>
            </a:r>
          </a:p>
          <a:p>
            <a:pPr marL="720000" indent="450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42925" algn="l"/>
                <a:tab pos="714375" algn="l"/>
              </a:tabLst>
            </a:pPr>
            <a:r>
              <a:rPr lang="ru-RU" sz="900" dirty="0">
                <a:hlinkClick r:id="rId7" action="ppaction://hlinksldjump"/>
              </a:rPr>
              <a:t>4.7. «Акт переноса оценок за итоговое сочинение (изложение) из копий бланков в оригиналы»;</a:t>
            </a:r>
          </a:p>
          <a:p>
            <a:pPr marL="720000" indent="450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42925" algn="l"/>
                <a:tab pos="714375" algn="l"/>
              </a:tabLst>
            </a:pPr>
            <a:r>
              <a:rPr lang="ru-RU" sz="900" dirty="0">
                <a:hlinkClick r:id="rId7" action="ppaction://hlinksldjump"/>
              </a:rPr>
              <a:t>4.8. «Акт о комплектовании возвратных пакетов для обработки в РЦОИ МО»;</a:t>
            </a:r>
            <a:endParaRPr lang="ru-RU" sz="900" dirty="0"/>
          </a:p>
          <a:p>
            <a:pPr marL="360000" indent="450000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542925" algn="l"/>
                <a:tab pos="714375" algn="l"/>
              </a:tabLst>
            </a:pPr>
            <a:r>
              <a:rPr lang="ru-RU" sz="1050" dirty="0">
                <a:hlinkClick r:id="rId8" action="ppaction://hlinksldjump"/>
              </a:rPr>
              <a:t>Форма ИС-01 «Списки распределения участников по ОО (местам проведения)»</a:t>
            </a:r>
            <a:r>
              <a:rPr lang="ru-RU" sz="1050" dirty="0"/>
              <a:t>;</a:t>
            </a:r>
          </a:p>
          <a:p>
            <a:pPr marL="360000" indent="450000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542925" algn="l"/>
                <a:tab pos="714375" algn="l"/>
              </a:tabLst>
            </a:pPr>
            <a:r>
              <a:rPr lang="ru-RU" sz="1050" dirty="0">
                <a:hlinkClick r:id="rId9" action="ppaction://hlinksldjump"/>
              </a:rPr>
              <a:t>Форма ИС-02 «Прикрепление ОО регистрации к ОО проведения (месту проведения)»;</a:t>
            </a:r>
            <a:endParaRPr lang="ru-RU" sz="1050" dirty="0"/>
          </a:p>
          <a:p>
            <a:pPr marL="360000" indent="450000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542925" algn="l"/>
                <a:tab pos="714375" algn="l"/>
              </a:tabLst>
            </a:pPr>
            <a:r>
              <a:rPr lang="ru-RU" sz="1050" dirty="0">
                <a:hlinkClick r:id="rId10" action="ppaction://hlinksldjump"/>
              </a:rPr>
              <a:t>Форма ИС-05 «Ведомость проведения итогового сочинения (изложения) в </a:t>
            </a:r>
            <a:r>
              <a:rPr lang="ru-RU" sz="1050" dirty="0" smtClean="0">
                <a:hlinkClick r:id="rId10" action="ppaction://hlinksldjump"/>
              </a:rPr>
              <a:t>учебном кабинете </a:t>
            </a:r>
            <a:r>
              <a:rPr lang="ru-RU" sz="1050" dirty="0">
                <a:hlinkClick r:id="rId10" action="ppaction://hlinksldjump"/>
              </a:rPr>
              <a:t>ОО (места проведения)»;</a:t>
            </a:r>
            <a:endParaRPr lang="ru-RU" sz="1050" dirty="0"/>
          </a:p>
          <a:p>
            <a:pPr marL="360000" indent="450000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542925" algn="l"/>
                <a:tab pos="714375" algn="l"/>
              </a:tabLst>
            </a:pPr>
            <a:r>
              <a:rPr lang="ru-RU" sz="1050" dirty="0">
                <a:hlinkClick r:id="rId11" action="ppaction://hlinksldjump"/>
              </a:rPr>
              <a:t>Форма ИС-06 «Протокол проверки итогового сочинения (изложения)»;</a:t>
            </a:r>
            <a:endParaRPr lang="ru-RU" sz="1050" dirty="0"/>
          </a:p>
          <a:p>
            <a:pPr marL="360000" indent="450000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542925" algn="l"/>
                <a:tab pos="714375" algn="l"/>
              </a:tabLst>
            </a:pPr>
            <a:r>
              <a:rPr lang="ru-RU" sz="1050" dirty="0">
                <a:hlinkClick r:id="rId12" action="ppaction://hlinksldjump"/>
              </a:rPr>
              <a:t>Форма ИС-07 «Ведомость коррекции персональных данных участников </a:t>
            </a:r>
            <a:r>
              <a:rPr lang="ru-RU" sz="1050" dirty="0" smtClean="0">
                <a:hlinkClick r:id="rId12" action="ppaction://hlinksldjump"/>
              </a:rPr>
              <a:t>итогового сочинения (изложения)";</a:t>
            </a:r>
            <a:endParaRPr lang="ru-RU" sz="1050" dirty="0"/>
          </a:p>
          <a:p>
            <a:pPr marL="360000" indent="450000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542925" algn="l"/>
                <a:tab pos="714375" algn="l"/>
              </a:tabLst>
            </a:pPr>
            <a:r>
              <a:rPr lang="ru-RU" sz="1050" dirty="0">
                <a:hlinkClick r:id="rId13" action="ppaction://hlinksldjump"/>
              </a:rPr>
              <a:t>Форма ИС-08 «Акт о досрочном завершении написания итогового сочинения (изложения) по уважительным причинам</a:t>
            </a:r>
            <a:r>
              <a:rPr lang="ru-RU" sz="1050" dirty="0" smtClean="0">
                <a:hlinkClick r:id="rId13" action="ppaction://hlinksldjump"/>
              </a:rPr>
              <a:t>»</a:t>
            </a:r>
            <a:r>
              <a:rPr lang="ru-RU" sz="1050" dirty="0" smtClean="0"/>
              <a:t>;</a:t>
            </a:r>
          </a:p>
          <a:p>
            <a:pPr marL="360000" indent="450000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542925" algn="l"/>
                <a:tab pos="714375" algn="l"/>
              </a:tabLst>
            </a:pPr>
            <a:r>
              <a:rPr lang="ru-RU" sz="1050" dirty="0">
                <a:hlinkClick r:id="rId14" action="ppaction://hlinksldjump"/>
              </a:rPr>
              <a:t>ИС-09 «Акт об удалении участника итогового сочинения (изложения</a:t>
            </a:r>
            <a:r>
              <a:rPr lang="ru-RU" sz="1050" dirty="0" smtClean="0">
                <a:hlinkClick r:id="rId14" action="ppaction://hlinksldjump"/>
              </a:rPr>
              <a:t>)».</a:t>
            </a:r>
            <a:endParaRPr lang="ru-RU" sz="1050" dirty="0" smtClean="0"/>
          </a:p>
          <a:p>
            <a:pPr indent="361950"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1400" dirty="0" smtClean="0"/>
              <a:t>Приемка </a:t>
            </a:r>
            <a:r>
              <a:rPr lang="ru-RU" sz="1400" dirty="0"/>
              <a:t>передача производится на основании формы </a:t>
            </a:r>
            <a:r>
              <a:rPr lang="ru-RU" sz="1400" dirty="0">
                <a:hlinkClick r:id="rId15" action="ppaction://hlinksldjump"/>
              </a:rPr>
              <a:t>14 – ППЭ («Акт приемки-передачи» (МОУО-ППЭ))</a:t>
            </a:r>
            <a:r>
              <a:rPr lang="ru-RU" sz="1400" dirty="0"/>
              <a:t> в соответствии с формами </a:t>
            </a:r>
            <a:r>
              <a:rPr lang="ru-RU" sz="1400" dirty="0">
                <a:hlinkClick r:id="rId2" action="ppaction://hlinksldjump"/>
              </a:rPr>
              <a:t>С-2-С</a:t>
            </a:r>
            <a:r>
              <a:rPr lang="ru-RU" sz="1400" dirty="0"/>
              <a:t>, </a:t>
            </a:r>
            <a:r>
              <a:rPr lang="ru-RU" sz="1400" dirty="0">
                <a:hlinkClick r:id="rId3" action="ppaction://hlinksldjump"/>
              </a:rPr>
              <a:t>С-2-И</a:t>
            </a:r>
            <a:r>
              <a:rPr lang="ru-RU" sz="1400" dirty="0"/>
              <a:t>.</a:t>
            </a:r>
          </a:p>
          <a:p>
            <a:pPr indent="361950">
              <a:spcBef>
                <a:spcPts val="0"/>
              </a:spcBef>
              <a:tabLst>
                <a:tab pos="542925" algn="l"/>
                <a:tab pos="714375" algn="l"/>
              </a:tabLst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36829" y="10696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С-2-С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63860"/>
            <a:ext cx="8858250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21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С-2-И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801960"/>
            <a:ext cx="880110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68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С-3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8" y="1400935"/>
            <a:ext cx="9098409" cy="413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17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93754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С-4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8100392" y="6165304"/>
            <a:ext cx="1043608" cy="69269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5" y="0"/>
            <a:ext cx="5940425" cy="68338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7308304" y="683751"/>
            <a:ext cx="1008112" cy="3253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(4.1-4.2)</a:t>
            </a:r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167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93754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С-4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8100392" y="6165304"/>
            <a:ext cx="1043608" cy="69269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08304" y="683751"/>
            <a:ext cx="1008112" cy="3253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(4.3-4.5)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691" y="-93206"/>
            <a:ext cx="3508618" cy="69172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09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93754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С-4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8100392" y="6165304"/>
            <a:ext cx="1043608" cy="69269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08304" y="683751"/>
            <a:ext cx="1008112" cy="3253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(4.6-4.8)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26" y="0"/>
            <a:ext cx="4362666" cy="68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822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ИС-01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59" y="28613"/>
            <a:ext cx="5112568" cy="68407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519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ИС-02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778582"/>
            <a:ext cx="8712968" cy="5993785"/>
          </a:xfrm>
          <a:prstGeom prst="rect">
            <a:avLst/>
          </a:prstGeom>
        </p:spPr>
      </p:pic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792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122" y="116632"/>
            <a:ext cx="4640783" cy="65698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ИС-05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0" y="5445224"/>
            <a:ext cx="1331640" cy="141277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34888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Необходимо самостоятельно вписать номер аудитории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(ауд. № …)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665820" y="764704"/>
            <a:ext cx="4770276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872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548680"/>
            <a:ext cx="2664296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14-ППЭ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(РЦОИ-МОУО-РЦОИ)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6632"/>
            <a:ext cx="5040560" cy="6717433"/>
          </a:xfrm>
          <a:prstGeom prst="rect">
            <a:avLst/>
          </a:prstGeom>
        </p:spPr>
      </p:pic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ИС-06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0"/>
            <a:ext cx="4033953" cy="6741368"/>
          </a:xfrm>
          <a:prstGeom prst="rect">
            <a:avLst/>
          </a:prstGeom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73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0291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ИС-07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6970"/>
            <a:ext cx="7776864" cy="61343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69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0291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1070" y="642652"/>
            <a:ext cx="6093258" cy="6187430"/>
          </a:xfrm>
          <a:prstGeom prst="rect">
            <a:avLst/>
          </a:prstGeom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36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0291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ИС-09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549757"/>
            <a:ext cx="6192688" cy="6274074"/>
          </a:xfrm>
          <a:prstGeom prst="rect">
            <a:avLst/>
          </a:prstGeom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228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404664"/>
            <a:ext cx="2664296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14-ППЭ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(МОУО-ППЭ)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5238"/>
            <a:ext cx="5289379" cy="6720463"/>
          </a:xfrm>
          <a:prstGeom prst="rect">
            <a:avLst/>
          </a:prstGeom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70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ЗАВЕРШЕНИЕ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(ЧЛЕН ГЭК (МУНИЦИПАЛЬНОГО УРОВНЯ))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46449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Член ГЭК (муниципального уровня) оформляет формы </a:t>
            </a:r>
            <a:r>
              <a:rPr lang="ru-RU" sz="2000" dirty="0">
                <a:hlinkClick r:id="rId2" action="ppaction://hlinksldjump"/>
              </a:rPr>
              <a:t>С-1-С</a:t>
            </a:r>
            <a:r>
              <a:rPr lang="ru-RU" sz="2000" dirty="0"/>
              <a:t>, </a:t>
            </a:r>
            <a:r>
              <a:rPr lang="ru-RU" sz="2000" dirty="0">
                <a:hlinkClick r:id="rId3" action="ppaction://hlinksldjump"/>
              </a:rPr>
              <a:t>С-1-И</a:t>
            </a:r>
            <a:r>
              <a:rPr lang="ru-RU" sz="2000" dirty="0"/>
              <a:t> для передачи материалов на региональный уровень.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Приемка-передача материалов итогового сочинения (изложения) производится в РЦОИ </a:t>
            </a:r>
            <a:r>
              <a:rPr lang="ru-RU" sz="2000" b="1" u="sng" dirty="0" smtClean="0"/>
              <a:t>по графику с </a:t>
            </a:r>
            <a:r>
              <a:rPr lang="ru-RU" sz="2000" b="1" u="sng" dirty="0"/>
              <a:t>9:00 до 14:00</a:t>
            </a:r>
            <a:r>
              <a:rPr lang="ru-RU" sz="2000" dirty="0"/>
              <a:t>. Приемка материалов осуществляется на основании формы </a:t>
            </a:r>
            <a:r>
              <a:rPr lang="ru-RU" sz="2000" dirty="0">
                <a:hlinkClick r:id="rId4" action="ppaction://hlinksldjump"/>
              </a:rPr>
              <a:t>14-ППЭ (РЦОИ-МОУО-РЦОИ)</a:t>
            </a:r>
            <a:r>
              <a:rPr lang="ru-RU" sz="2000" dirty="0"/>
              <a:t> в соответствии с формами </a:t>
            </a:r>
            <a:r>
              <a:rPr lang="ru-RU" sz="2000" dirty="0">
                <a:hlinkClick r:id="rId2" action="ppaction://hlinksldjump"/>
              </a:rPr>
              <a:t>С-1-С</a:t>
            </a:r>
            <a:r>
              <a:rPr lang="ru-RU" sz="2000" dirty="0"/>
              <a:t>, </a:t>
            </a:r>
            <a:r>
              <a:rPr lang="ru-RU" sz="2000" dirty="0">
                <a:hlinkClick r:id="rId3" action="ppaction://hlinksldjump"/>
              </a:rPr>
              <a:t>С-1-И</a:t>
            </a:r>
            <a:r>
              <a:rPr lang="ru-RU" sz="2000" dirty="0"/>
              <a:t> . </a:t>
            </a:r>
          </a:p>
          <a:p>
            <a:pPr algn="ctr">
              <a:lnSpc>
                <a:spcPct val="150000"/>
              </a:lnSpc>
            </a:pPr>
            <a:endParaRPr lang="ru-RU" sz="2000" b="1" u="sng" dirty="0"/>
          </a:p>
          <a:p>
            <a:pPr indent="0" algn="ctr">
              <a:lnSpc>
                <a:spcPct val="150000"/>
              </a:lnSpc>
            </a:pPr>
            <a:r>
              <a:rPr lang="ru-RU" sz="2000" b="1" u="sng" dirty="0"/>
              <a:t>При </a:t>
            </a:r>
            <a:r>
              <a:rPr lang="ru-RU" sz="1900" b="1" u="sng" dirty="0"/>
              <a:t>приемке в обязательном порядке все сопроводительные документы по каждой образовательной организации передаются в отдельном файле</a:t>
            </a:r>
            <a:r>
              <a:rPr lang="ru-RU" sz="19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404664"/>
            <a:ext cx="266429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С-1-С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40768"/>
            <a:ext cx="8928992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78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404664"/>
            <a:ext cx="266429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С-1-И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28992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71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548680"/>
            <a:ext cx="2664296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14-ППЭ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(РЦОИ-МОУО-РЦОИ)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6632"/>
            <a:ext cx="5040560" cy="6717433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5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ЗАВЕРШЕНИЕ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(ЧЛЕН ГЭК (МУНИЦИПАЛЬНОГО УРОВНЯ))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302433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b="1" u="sng" dirty="0"/>
              <a:t>Оригиналы бланков</a:t>
            </a:r>
            <a:r>
              <a:rPr lang="ru-RU" sz="2000" dirty="0"/>
              <a:t> итогового сочинения (изложения) участников итогового сочинения (изложения) с внесенными в них результатами проверки доставляются членами ГЭК муниципального уровня в РЦОИ для последующей обработки.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Обработка бланков итогового сочинения (изложения) осуществляется РЦОИ с использованием специальных аппаратно-программных средств.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404664"/>
            <a:ext cx="2664296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14-ППЭ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(МОУО-ППЭ)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5238"/>
            <a:ext cx="5289379" cy="6720463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РЕКОМЕНДУЕМ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3816424" cy="553997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418565"/>
            <a:ext cx="4752528" cy="208823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Использовать новую форму при проведении ГИА в 2018 </a:t>
            </a:r>
            <a:r>
              <a:rPr lang="ru-RU" sz="2000" b="1" dirty="0"/>
              <a:t>году </a:t>
            </a:r>
            <a:r>
              <a:rPr lang="ru-RU" sz="2000" b="1" u="sng" dirty="0"/>
              <a:t>ППЭ 12-04 </a:t>
            </a:r>
            <a:r>
              <a:rPr lang="ru-RU" sz="2000" b="1" dirty="0" smtClean="0"/>
              <a:t>«Ведомость учета времени отсутствия участников ГИА в аудитории»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314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ВСЕ!!! ВСЕ!!! ВСЕ!!!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464496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000" b="1" dirty="0"/>
              <a:t>Ошибки, выявленные </a:t>
            </a:r>
            <a:r>
              <a:rPr lang="ru-RU" sz="2000" b="1" u="sng" dirty="0"/>
              <a:t>на этапе приема материалов </a:t>
            </a:r>
            <a:r>
              <a:rPr lang="ru-RU" sz="2000" b="1" dirty="0"/>
              <a:t>во время проведения итогового сочинения (изложения) в </a:t>
            </a:r>
            <a:r>
              <a:rPr lang="ru-RU" sz="2000" b="1" dirty="0" smtClean="0"/>
              <a:t>2016/2017 </a:t>
            </a:r>
            <a:r>
              <a:rPr lang="ru-RU" sz="2000" b="1" dirty="0"/>
              <a:t>учебном году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ru-RU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dirty="0"/>
              <a:t>1. Пакеты не были разложены по школам, т.е. привезены россыпью весь район.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dirty="0"/>
              <a:t>2. По базе в школе зарегистрированных одна цифра, фактически писало больше, объяснить причину не могут.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dirty="0"/>
              <a:t>3. Член ГЭК не знает, в каких школах писали изложение.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dirty="0"/>
              <a:t>4. Не были прописаны коды изложения и сочинения.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dirty="0"/>
              <a:t>5. Участнику с ОВЗ вместо № аудитории 801...., ставится № 2.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dirty="0"/>
              <a:t>6. Не посчитаны итоги в формах С-1 и С-2.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ВСЕ!!! ВСЕ!!! ВСЕ!!!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688632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000" b="1" dirty="0"/>
              <a:t>Ошибки, выявленные </a:t>
            </a:r>
            <a:r>
              <a:rPr lang="ru-RU" sz="2000" b="1" u="sng" dirty="0"/>
              <a:t>на этапе сканирования материалов </a:t>
            </a:r>
            <a:r>
              <a:rPr lang="ru-RU" sz="2000" b="1" dirty="0"/>
              <a:t>во время проведения итогового сочинения (изложения) в 2015/2016 учебном году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ru-RU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dirty="0"/>
              <a:t>1. Привезли все бланки в файлах;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dirty="0"/>
              <a:t>2. Много пустых вторых </a:t>
            </a:r>
            <a:r>
              <a:rPr lang="ru-RU" sz="2000" dirty="0" smtClean="0"/>
              <a:t>бланков (</a:t>
            </a:r>
            <a:r>
              <a:rPr lang="ru-RU" sz="2000" dirty="0"/>
              <a:t>без </a:t>
            </a:r>
            <a:r>
              <a:rPr lang="en-US" sz="2000" dirty="0"/>
              <a:t>Z</a:t>
            </a:r>
            <a:r>
              <a:rPr lang="ru-RU" sz="2000" dirty="0"/>
              <a:t>);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b="1" u="sng" dirty="0"/>
              <a:t>3. Пропущены места заполнения полей на бланках регистрации и бланках записи</a:t>
            </a:r>
            <a:r>
              <a:rPr lang="ru-RU" sz="2000" b="1" dirty="0"/>
              <a:t>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dirty="0"/>
              <a:t>4. На конверте вместо сочинения и кода 20 было написано русский язык и код предмета 01;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dirty="0"/>
              <a:t>5. Бланки скреплены </a:t>
            </a:r>
            <a:r>
              <a:rPr lang="ru-RU" sz="2000" dirty="0" err="1"/>
              <a:t>степлером</a:t>
            </a:r>
            <a:r>
              <a:rPr lang="ru-RU" sz="2000" dirty="0"/>
              <a:t>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b="1" u="sng" dirty="0"/>
              <a:t>6. Перепутаны конверты и бланки, номера аудиторий;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b="1" u="sng" dirty="0"/>
              <a:t>7. Доставлены ксерокопии бланков;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dirty="0"/>
              <a:t>8. Неверная комплектация бланков;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dirty="0"/>
              <a:t>9. Отсутствуют вторые бланки записи.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ВСЕ!!! ВСЕ!!! ВСЕ!!!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040560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000" b="1" dirty="0"/>
              <a:t>Ошибки, выявленные </a:t>
            </a:r>
            <a:r>
              <a:rPr lang="ru-RU" sz="2000" b="1" u="sng" dirty="0"/>
              <a:t>на этапе верификации материалов </a:t>
            </a:r>
            <a:r>
              <a:rPr lang="ru-RU" sz="2000" b="1" dirty="0"/>
              <a:t>во время проведения итогового сочинения (изложения) в 2015/2016 учебном году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ru-RU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dirty="0"/>
              <a:t>1. Некорректное заполнение или отсутствие заполнения полей на бланках регистрации и бланках записи;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dirty="0"/>
              <a:t>2. Неверное заполнение поля кода типа работы Сочинение/Изложение (20/21);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b="1" dirty="0"/>
              <a:t>3. </a:t>
            </a:r>
            <a:r>
              <a:rPr lang="ru-RU" sz="2000" b="1" u="sng" dirty="0"/>
              <a:t>Отсутствие заполнения шапки бланка записи, в том числе и на пустых (незаполненных) бланках записи</a:t>
            </a:r>
            <a:r>
              <a:rPr lang="ru-RU" sz="2000" b="1" dirty="0"/>
              <a:t>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dirty="0"/>
              <a:t>4. Неверное указание порядка листов;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b="1" dirty="0"/>
              <a:t>5. </a:t>
            </a:r>
            <a:r>
              <a:rPr lang="ru-RU" sz="2000" b="1" u="sng" dirty="0"/>
              <a:t>Неверное указание количества листов в работе</a:t>
            </a:r>
            <a:r>
              <a:rPr lang="ru-RU" sz="2000" b="1" dirty="0"/>
              <a:t>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dirty="0"/>
              <a:t>6. Использование недопустимых символов в поле наименования кабинета (точки, пробелы, дефисы и т.д.).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0066AE"/>
                </a:solidFill>
              </a:rPr>
              <a:t>РЕГИОНАЛЬНЫЙ ЦЕНТР ОБРАБОТКИ ИНФОРМАЦИИ</a:t>
            </a:r>
            <a:br>
              <a:rPr lang="ru-RU" sz="1800" b="1" dirty="0">
                <a:solidFill>
                  <a:srgbClr val="0066AE"/>
                </a:solidFill>
              </a:rPr>
            </a:br>
            <a:r>
              <a:rPr lang="ru-RU" sz="1800" b="1" dirty="0">
                <a:solidFill>
                  <a:srgbClr val="0066AE"/>
                </a:solidFill>
              </a:rPr>
              <a:t>ГБОУ ВО МО «АКАДЕМИЯ СОЦИАЛЬНОГО УПРАВЛЕНИЯ»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217443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1. Техническая схема обеспечения проведения итогового сочинения (изложения)</a:t>
            </a:r>
            <a:br>
              <a:rPr lang="ru-RU" sz="1800" dirty="0"/>
            </a:br>
            <a:r>
              <a:rPr lang="ru-RU" sz="1800" dirty="0" smtClean="0"/>
              <a:t>6 </a:t>
            </a:r>
            <a:r>
              <a:rPr lang="ru-RU" sz="1800" dirty="0"/>
              <a:t>декабря </a:t>
            </a:r>
            <a:r>
              <a:rPr lang="ru-RU" sz="1800" dirty="0" smtClean="0"/>
              <a:t>2017 </a:t>
            </a:r>
            <a:r>
              <a:rPr lang="ru-RU" sz="1800" dirty="0"/>
              <a:t>года;</a:t>
            </a:r>
          </a:p>
          <a:p>
            <a:r>
              <a:rPr lang="ru-RU" sz="1800" dirty="0"/>
              <a:t>2. Презентация «Подготовка и проведение итогового сочинения (изложения) для образовательных организаций, реализующих образовательные программы среднего общего образования, в </a:t>
            </a:r>
            <a:r>
              <a:rPr lang="ru-RU" sz="1800" dirty="0" smtClean="0"/>
              <a:t>2017/2018 </a:t>
            </a:r>
            <a:r>
              <a:rPr lang="ru-RU" sz="1800" dirty="0"/>
              <a:t>учебном году»;</a:t>
            </a:r>
          </a:p>
          <a:p>
            <a:r>
              <a:rPr lang="ru-RU" sz="1800" dirty="0"/>
              <a:t>3. Формы для проведения итогового сочинения (изложения);</a:t>
            </a:r>
          </a:p>
          <a:p>
            <a:r>
              <a:rPr lang="ru-RU" sz="1800" dirty="0"/>
              <a:t>4. Инструкция для участника итогового сочинения (изложения), зачитываемая членом комиссии образовательной организации по проведению итогового сочинения (изложения) в учебном кабинете перед началом проведения итогового сочинения (изложения);</a:t>
            </a:r>
          </a:p>
          <a:p>
            <a:r>
              <a:rPr lang="ru-RU" sz="1800" dirty="0"/>
              <a:t>5. Памятка о порядке проведения итогового сочинения (изложения) (для ознакомления обучающихся и их родителей (законных представителей) под роспись);</a:t>
            </a:r>
          </a:p>
          <a:p>
            <a:r>
              <a:rPr lang="ru-RU" sz="1800" dirty="0"/>
              <a:t>6. Памятка для экспертов по заполнению полей "Требования к сочинению (изложению)", "Результаты оценивания сочинения (изложения)", "Результат проверки сочинения (изложения)" на копиях бланков регистрации.</a:t>
            </a:r>
          </a:p>
          <a:p>
            <a:endParaRPr lang="ru-RU" sz="1800" dirty="0">
              <a:solidFill>
                <a:srgbClr val="FF0000"/>
              </a:solidFill>
            </a:endParaRPr>
          </a:p>
          <a:p>
            <a:pPr indent="0" algn="ctr"/>
            <a:r>
              <a:rPr lang="ru-RU" sz="2400" b="1" dirty="0"/>
              <a:t>Будут доступны для скачивания на сайте </a:t>
            </a:r>
            <a:r>
              <a:rPr lang="en-US" sz="2400" b="1" dirty="0"/>
              <a:t>RCOI.net </a:t>
            </a:r>
            <a:r>
              <a:rPr lang="ru-RU" sz="2400" b="1" dirty="0"/>
              <a:t>в закрытом разделе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053" y="3429000"/>
            <a:ext cx="8801894" cy="15121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>
              <a:defRPr/>
            </a:pPr>
            <a:r>
              <a:rPr lang="ru-RU" sz="2100" b="1" dirty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«ПОДГОТОВКА И ПРОВЕДЕНИЕ ИТОГОВОГО СОЧИНЕНИЯ (ИЗЛОЖЕНИЯ) </a:t>
            </a:r>
            <a:r>
              <a:rPr lang="ru-RU" sz="2100" b="1" dirty="0">
                <a:solidFill>
                  <a:srgbClr val="0066AE"/>
                </a:solidFill>
              </a:rPr>
              <a:t>В </a:t>
            </a:r>
            <a:r>
              <a:rPr lang="ru-RU" sz="2100" b="1" dirty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ОРГАНИЗАЦИЯХ, РЕАЛИЗУЮЩИХ ОБРАЗОВАТЕЛЬНЫЕ ПРОГРАММЫ СРЕДНЕГО ОБЩЕГО ОБРАЗОВАНИЯ, В </a:t>
            </a:r>
            <a:r>
              <a:rPr lang="ru-RU" sz="2100" b="1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2017/2018 </a:t>
            </a:r>
            <a:r>
              <a:rPr lang="ru-RU" sz="2100" b="1" dirty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УЧЕБНОМ ГОДУ»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60684" y="764703"/>
            <a:ext cx="8459788" cy="1224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РЕГИОНАЛЬНЫЙ ЦЕНТР ОБРАБОТКИ ИНФОРМАЦИИ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ГБОУ ВО МО «АКАДЕМИЯ СОЦИАЛЬНОГО УПРАВЛЕНИЯ»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66A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786050" y="2571744"/>
            <a:ext cx="3500462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800" b="1" dirty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ноября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2017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572000" y="5157192"/>
            <a:ext cx="4418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600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Заместитель руководителя </a:t>
            </a:r>
            <a:r>
              <a:rPr lang="ru-RU" altLang="ru-RU" sz="1600" dirty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РЦОИ ГБОУ ВО МО</a:t>
            </a:r>
          </a:p>
          <a:p>
            <a:pPr algn="r"/>
            <a:r>
              <a:rPr lang="ru-RU" altLang="ru-RU" sz="1600" dirty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«Академия социального управления»</a:t>
            </a:r>
          </a:p>
          <a:p>
            <a:pPr algn="r"/>
            <a:r>
              <a:rPr lang="ru-RU" altLang="ru-RU" sz="1600" dirty="0" err="1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Сичинава</a:t>
            </a:r>
            <a:r>
              <a:rPr lang="ru-RU" altLang="ru-RU" sz="1600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 Александр Владимирович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ДОСТАВКА ТЕМ итогового сочинения (изложения)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40768"/>
            <a:ext cx="4536504" cy="44644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1" indent="266700"/>
            <a:r>
              <a:rPr lang="ru-RU" sz="1750" dirty="0">
                <a:solidFill>
                  <a:schemeClr val="tx1"/>
                </a:solidFill>
              </a:rPr>
              <a:t>Комплекты тем итогового сочинения </a:t>
            </a:r>
            <a:r>
              <a:rPr lang="ru-RU" sz="1750" b="1" u="sng" dirty="0">
                <a:solidFill>
                  <a:schemeClr val="tx1"/>
                </a:solidFill>
              </a:rPr>
              <a:t>за 15 минут до проведения итогового сочинения </a:t>
            </a:r>
            <a:r>
              <a:rPr lang="ru-RU" sz="1750" dirty="0">
                <a:solidFill>
                  <a:schemeClr val="tx1"/>
                </a:solidFill>
              </a:rPr>
              <a:t>по местному времени размещаются на официальном информационном портале единого государственного экзамена ege.edu.ru (topic.ege.edu.ru), а также на официальном сайте ФГБУ «Федеральный центр тестирования» (rustest.ru).</a:t>
            </a:r>
          </a:p>
          <a:p>
            <a:pPr lvl="1" indent="266700"/>
            <a:r>
              <a:rPr lang="ru-RU" sz="1750" dirty="0">
                <a:solidFill>
                  <a:schemeClr val="tx1"/>
                </a:solidFill>
              </a:rPr>
              <a:t>Технический специалист по поручению руководителя образовательной организации переходит на ресурс www.rustest.ru, на котором реализована возможность переадресации на ресурс www.ege.edu.ru или по прямой ссылке на ресурс topic.ege.edu.ru, загружает, а затем распечатывает темы итогового сочинения.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4151" y="764704"/>
            <a:ext cx="324036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ИТОГОВОЕ СОЧИНЕНИЕ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860032" y="1340768"/>
            <a:ext cx="4032448" cy="4464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0" lvl="1" indent="447675" algn="just">
              <a:spcBef>
                <a:spcPct val="2000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начала проведения итогового изложения тексты будут направлены по каналам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VipNet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 РЦОИ в МОУО.</a:t>
            </a:r>
          </a:p>
          <a:p>
            <a:pPr marL="0" lvl="1" indent="447675" algn="just">
              <a:spcBef>
                <a:spcPct val="2000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Комиссии по приему текстов изложения необходимо до начала итогового изложения направить по каналу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VipNet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тексты изложений в ОО своего муниципального района/ городского округа (где имеются участники написания изложения) и проконтролировать факт доставки сообщения.</a:t>
            </a:r>
          </a:p>
          <a:p>
            <a:pPr marL="0" lvl="1" indent="447675" algn="just">
              <a:spcBef>
                <a:spcPct val="2000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образовательных организациях тексты изложений принимает руководитель. В атрибутах исходящего сообщения должно быть указано ПШЧ (уведомление о доставке письма).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4088" y="764704"/>
            <a:ext cx="324036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ИТОГОВОЕ ИЗЛОЖЕНИЕ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Подготовка к проведению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(РУКОВОДИТЕЛЬ ОБРАЗОВАТЕЛЬНОЙ ОРГАНИЗАЦИИ)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472608"/>
          </a:xfrm>
        </p:spPr>
        <p:txBody>
          <a:bodyPr vert="horz" lIns="91440" tIns="45720" rIns="91440" bIns="45720" rtlCol="0">
            <a:noAutofit/>
          </a:bodyPr>
          <a:lstStyle/>
          <a:p>
            <a:endParaRPr lang="ru-RU" sz="1600" dirty="0"/>
          </a:p>
          <a:p>
            <a:pPr>
              <a:spcAft>
                <a:spcPts val="1200"/>
              </a:spcAft>
            </a:pPr>
            <a:r>
              <a:rPr lang="ru-RU" sz="1600" dirty="0"/>
              <a:t>В целях проведения итогового сочинения (изложения) </a:t>
            </a:r>
            <a:r>
              <a:rPr lang="ru-RU" sz="1600" b="1" u="sng" dirty="0"/>
              <a:t>не позднее чем за две недели</a:t>
            </a:r>
            <a:r>
              <a:rPr lang="ru-RU" sz="1600" dirty="0"/>
              <a:t> до проведения итогового сочинения (изложения) руководителю образовательной организации необходимо приказом сформировать составы комиссий образовательной </a:t>
            </a:r>
            <a:r>
              <a:rPr lang="ru-RU" sz="1600" dirty="0" smtClean="0"/>
              <a:t>организации из школьных учителей-предметников, администрации школы: </a:t>
            </a:r>
            <a:endParaRPr lang="ru-RU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/>
              <a:t>комиссия образовательной организации по </a:t>
            </a:r>
            <a:r>
              <a:rPr lang="ru-RU" sz="1600" u="sng" dirty="0"/>
              <a:t>проведению</a:t>
            </a:r>
            <a:r>
              <a:rPr lang="ru-RU" sz="1600" dirty="0"/>
              <a:t> итогового сочинения (изложения), включая </a:t>
            </a:r>
            <a:r>
              <a:rPr lang="ru-RU" sz="1600" b="1" u="sng" dirty="0"/>
              <a:t>ответственное лицо за перенос оценок из копии бланков регистрации в оригиналы</a:t>
            </a:r>
            <a:r>
              <a:rPr lang="ru-RU" sz="16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комиссия образовательной организации по </a:t>
            </a:r>
            <a:r>
              <a:rPr lang="ru-RU" sz="1600" u="sng" dirty="0"/>
              <a:t>проверке и оцениванию</a:t>
            </a:r>
            <a:r>
              <a:rPr lang="ru-RU" sz="1600" dirty="0"/>
              <a:t> итогового сочинения (изложения), включая</a:t>
            </a:r>
            <a:r>
              <a:rPr lang="ru-RU" sz="2000" dirty="0"/>
              <a:t> </a:t>
            </a:r>
            <a:r>
              <a:rPr lang="ru-RU" sz="1600" b="1" u="sng" dirty="0"/>
              <a:t>ответственное лицо комиссии по проверке итогового сочинения (изложения)</a:t>
            </a:r>
            <a:r>
              <a:rPr lang="ru-RU" sz="2000" dirty="0"/>
              <a:t> </a:t>
            </a:r>
            <a:r>
              <a:rPr lang="ru-RU" sz="1600" dirty="0"/>
              <a:t>с целью осуществления передачи:</a:t>
            </a:r>
          </a:p>
          <a:p>
            <a:pPr marL="630238" indent="-182563">
              <a:buFont typeface="Wingdings" pitchFamily="2" charset="2"/>
              <a:buChar char="ü"/>
            </a:pPr>
            <a:r>
              <a:rPr lang="ru-RU" sz="1600" dirty="0"/>
              <a:t>копий бланков для проверки экспертам;</a:t>
            </a:r>
          </a:p>
          <a:p>
            <a:pPr marL="630238" indent="-182563">
              <a:buFont typeface="Wingdings" pitchFamily="2" charset="2"/>
              <a:buChar char="ü"/>
            </a:pPr>
            <a:r>
              <a:rPr lang="ru-RU" sz="1600" dirty="0"/>
              <a:t>копий бланков и заполненных форм ИС-06 руководителю образовательной организации.</a:t>
            </a:r>
          </a:p>
          <a:p>
            <a:pPr>
              <a:spcBef>
                <a:spcPts val="1200"/>
              </a:spcBef>
            </a:pPr>
            <a:r>
              <a:rPr lang="ru-RU" sz="1600" dirty="0"/>
              <a:t>Комиссии образовательной организации должны состоять </a:t>
            </a:r>
            <a:r>
              <a:rPr lang="ru-RU" sz="1600" b="1" u="sng" dirty="0"/>
              <a:t>не менее чем из трех человек</a:t>
            </a:r>
            <a:r>
              <a:rPr lang="ru-RU" sz="1600" dirty="0"/>
              <a:t> в зависимости от количества участников итогового сочинения (изложения). Во время проведения итогового сочинения (изложения) </a:t>
            </a:r>
            <a:r>
              <a:rPr lang="ru-RU" sz="1600" b="1" u="sng" dirty="0"/>
              <a:t>в кабинете должны присутствовать не менее двух членов комиссии </a:t>
            </a:r>
            <a:r>
              <a:rPr lang="ru-RU" sz="1600" dirty="0"/>
              <a:t>образовательной организации.</a:t>
            </a:r>
          </a:p>
          <a:p>
            <a:endParaRPr lang="ru-RU" sz="1600" dirty="0"/>
          </a:p>
        </p:txBody>
      </p:sp>
      <p:sp>
        <p:nvSpPr>
          <p:cNvPr id="6" name="7-конечная звезда 5"/>
          <p:cNvSpPr/>
          <p:nvPr/>
        </p:nvSpPr>
        <p:spPr>
          <a:xfrm>
            <a:off x="107504" y="764704"/>
            <a:ext cx="576064" cy="504056"/>
          </a:xfrm>
          <a:prstGeom prst="star7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289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Подготовка к проведению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(РУКОВОДИТЕЛЬ ОБРАЗОВАТЕЛЬНОЙ ОРГАНИЗАЦИИ)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25658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ru-RU" sz="2400" dirty="0"/>
          </a:p>
          <a:p>
            <a:endParaRPr lang="ru-RU" sz="24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42824" y="762200"/>
            <a:ext cx="8721664" cy="53385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100" b="1" dirty="0"/>
              <a:t>Комиссия образовательной организации по проведению итогового сочинения (изложения)</a:t>
            </a:r>
            <a:r>
              <a:rPr lang="ru-RU" sz="2400" dirty="0"/>
              <a:t>:</a:t>
            </a:r>
          </a:p>
          <a:p>
            <a:r>
              <a:rPr lang="ru-RU" sz="2400" dirty="0"/>
              <a:t>- организует ознакомление под роспись обучающихся и их родителей (законных представителей) с </a:t>
            </a:r>
            <a:r>
              <a:rPr lang="ru-RU" sz="2400" u="sng" dirty="0"/>
              <a:t>Памяткой о порядке проведения итогового сочинения (изложения)</a:t>
            </a:r>
            <a:r>
              <a:rPr lang="ru-RU" sz="2400" dirty="0"/>
              <a:t>;</a:t>
            </a:r>
          </a:p>
          <a:p>
            <a:r>
              <a:rPr lang="ru-RU" sz="2400" dirty="0"/>
              <a:t>- организует проведение итогового сочинения (изложения);</a:t>
            </a:r>
          </a:p>
          <a:p>
            <a:r>
              <a:rPr lang="ru-RU" sz="2400" dirty="0"/>
              <a:t>- предоставляет сведения для внесения в региональную информационную систему;</a:t>
            </a:r>
          </a:p>
          <a:p>
            <a:r>
              <a:rPr lang="ru-RU" sz="2400" dirty="0"/>
              <a:t>- информирует обучающихся и их родителей (законных представителей) о сроках, процедуре проведения итогового сочинения (изложения), о времени и месте ознакомления с результатами итогового сочинения (изложения</a:t>
            </a:r>
            <a:r>
              <a:rPr lang="ru-RU" sz="2400" dirty="0" smtClean="0"/>
              <a:t>), </a:t>
            </a:r>
            <a:r>
              <a:rPr lang="ru-RU" sz="2400" dirty="0">
                <a:solidFill>
                  <a:srgbClr val="000000"/>
                </a:solidFill>
              </a:rPr>
              <a:t>о </a:t>
            </a:r>
            <a:r>
              <a:rPr lang="ru-RU" sz="2400" u="sng" dirty="0">
                <a:solidFill>
                  <a:srgbClr val="000000"/>
                </a:solidFill>
              </a:rPr>
              <a:t>ведении во время проведения итогового сочинения (изложения) </a:t>
            </a:r>
            <a:r>
              <a:rPr lang="ru-RU" sz="2400" u="sng" dirty="0" smtClean="0">
                <a:solidFill>
                  <a:srgbClr val="000000"/>
                </a:solidFill>
              </a:rPr>
              <a:t>видеозаписи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/>
              <a:t>- обеспечивает техническую поддержку проведения и проверки итогового сочинения (изложения);</a:t>
            </a:r>
          </a:p>
          <a:p>
            <a:r>
              <a:rPr lang="ru-RU" sz="2400" dirty="0"/>
              <a:t>- получает темы сочинений (тексты изложений) и обеспечивает информационную безопасность;</a:t>
            </a:r>
          </a:p>
          <a:p>
            <a:r>
              <a:rPr lang="ru-RU" sz="2400" dirty="0"/>
              <a:t>- обеспечивает участников итогового сочинения орфографическими словарями при проведении итогового сочинения;</a:t>
            </a:r>
          </a:p>
          <a:p>
            <a:r>
              <a:rPr lang="ru-RU" sz="2400" dirty="0"/>
              <a:t>- обеспечивает участников итогового изложения орфографическими и толковыми словарями при проведении итогового изложения.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39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Подготовка к проведению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(РУКОВОДИТЕЛЬ ОБРАЗОВАТЕЛЬНОЙ ОРГАНИЗАЦИИ)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25658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ru-RU" sz="2400" dirty="0"/>
          </a:p>
          <a:p>
            <a:endParaRPr lang="ru-RU" sz="24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05959" y="954796"/>
            <a:ext cx="8460073" cy="2438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/>
              <a:t>Комиссия образовательной организации по проверке и оцениванию итогового сочинения (изложения):</a:t>
            </a:r>
          </a:p>
          <a:p>
            <a:pPr>
              <a:spcBef>
                <a:spcPts val="1200"/>
              </a:spcBef>
            </a:pPr>
            <a:r>
              <a:rPr lang="ru-RU" sz="2400" dirty="0"/>
              <a:t>- организует проверку итогового сочинения (изложения);</a:t>
            </a:r>
          </a:p>
          <a:p>
            <a:pPr>
              <a:spcBef>
                <a:spcPts val="1200"/>
              </a:spcBef>
            </a:pPr>
            <a:r>
              <a:rPr lang="ru-RU" sz="2400" dirty="0"/>
              <a:t>- организует повторную </a:t>
            </a:r>
            <a:r>
              <a:rPr lang="ru-RU" sz="2400" dirty="0" smtClean="0"/>
              <a:t>проверку (перепроверку) </a:t>
            </a:r>
            <a:r>
              <a:rPr lang="ru-RU" sz="2400" dirty="0"/>
              <a:t>итогового сочинения (изложения) обучающихся по поручению ОИВ*.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3645024"/>
            <a:ext cx="88569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Содержимое 4"/>
          <p:cNvSpPr txBox="1">
            <a:spLocks/>
          </p:cNvSpPr>
          <p:nvPr/>
        </p:nvSpPr>
        <p:spPr>
          <a:xfrm>
            <a:off x="287523" y="3771312"/>
            <a:ext cx="8568952" cy="21426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целях предотвращения конфликта интересов и обеспечения объективного оценивания итогового сочинения (изложения) обучающимся при получении повторного неудовлетворительного результата («незачет») за итоговое сочинение (изложение)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предоставляется право подать в письменной форме заявление на проверку сданного ими итогового сочинения (изложения) комиссией другой образовательной организации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комиссией, сформированной ОИВ на региональном или муниципальном уровне. Порядок подачи такого заявления и организации повторной проверки итогового сочинения (изложения) указанной категории обучающихся определяет ОИВ.</a:t>
            </a:r>
            <a:endParaRPr kumimoji="0" lang="ru-RU" sz="160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Регистрация участников итогового сочинения (изложения)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4320480"/>
          </a:xfrm>
        </p:spPr>
        <p:txBody>
          <a:bodyPr>
            <a:noAutofit/>
          </a:bodyPr>
          <a:lstStyle/>
          <a:p>
            <a:r>
              <a:rPr lang="ru-RU" sz="2400" dirty="0"/>
              <a:t>Для участия в итоговом сочинении (изложении) участники подают </a:t>
            </a:r>
            <a:r>
              <a:rPr lang="ru-RU" sz="2400" dirty="0">
                <a:hlinkClick r:id="rId2" action="ppaction://hlinksldjump"/>
              </a:rPr>
              <a:t>заявление</a:t>
            </a:r>
            <a:r>
              <a:rPr lang="ru-RU" sz="2400" dirty="0"/>
              <a:t> и </a:t>
            </a:r>
            <a:r>
              <a:rPr lang="ru-RU" sz="2400" dirty="0">
                <a:hlinkClick r:id="rId3" action="ppaction://hlinksldjump"/>
              </a:rPr>
              <a:t>согласие на обработку персональных данных  </a:t>
            </a:r>
            <a:r>
              <a:rPr lang="ru-RU" sz="2400" b="1" u="sng" dirty="0"/>
              <a:t>не позднее чем за две недели</a:t>
            </a:r>
            <a:r>
              <a:rPr lang="ru-RU" sz="2400" dirty="0"/>
              <a:t> до начала проведения итогового сочинения (изложения).</a:t>
            </a:r>
          </a:p>
          <a:p>
            <a:r>
              <a:rPr lang="ru-RU" sz="2400" dirty="0"/>
              <a:t>Регистрация обучающихся для участия в итоговом сочинении (изложении) проводится на основании их заявлений в организациях, осуществляющих образовательную деятельность, в которых обучающиеся осваивают образовательные программы среднего общего образования.</a:t>
            </a:r>
          </a:p>
          <a:p>
            <a:r>
              <a:rPr lang="ru-RU" sz="2400" dirty="0"/>
              <a:t>Бланки для проведения итогового сочинения (изложения) </a:t>
            </a:r>
            <a:r>
              <a:rPr lang="ru-RU" sz="2400" dirty="0" smtClean="0"/>
              <a:t>печатаются </a:t>
            </a:r>
            <a:r>
              <a:rPr lang="ru-RU" sz="2400" dirty="0"/>
              <a:t>и выдаются в РЦОИ.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Подготовка к проведению итогового сочинения (изложения)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25658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ru-RU" sz="2400" dirty="0"/>
          </a:p>
          <a:p>
            <a:endParaRPr lang="ru-RU" sz="24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05959" y="954796"/>
            <a:ext cx="8658529" cy="4922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ts val="0"/>
              </a:spcBef>
            </a:pPr>
            <a:endParaRPr lang="ru-RU" sz="2400" b="1" u="sng" dirty="0"/>
          </a:p>
          <a:p>
            <a:pPr indent="0" algn="ctr">
              <a:spcBef>
                <a:spcPts val="0"/>
              </a:spcBef>
            </a:pPr>
            <a:r>
              <a:rPr lang="ru-RU" sz="2400" b="1" u="sng" dirty="0"/>
              <a:t>В день проведения итогового сочинения (изложения) в местах проведения итогового сочинения (изложения) также могут присутствовать</a:t>
            </a:r>
            <a:r>
              <a:rPr lang="ru-RU" sz="2400" b="1" u="sng" dirty="0" smtClean="0"/>
              <a:t>:</a:t>
            </a:r>
            <a:endParaRPr lang="ru-RU" sz="2400" b="1" u="sng" dirty="0"/>
          </a:p>
          <a:p>
            <a:pPr indent="6120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400" u="sng" dirty="0"/>
              <a:t>о</a:t>
            </a:r>
            <a:r>
              <a:rPr lang="ru-RU" sz="2400" u="sng" dirty="0" smtClean="0"/>
              <a:t>бщественные наблюдатели</a:t>
            </a:r>
            <a:r>
              <a:rPr lang="ru-RU" sz="2400" dirty="0" smtClean="0"/>
              <a:t>;</a:t>
            </a:r>
          </a:p>
          <a:p>
            <a:pPr indent="6120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представители средств массовой </a:t>
            </a:r>
            <a:r>
              <a:rPr lang="ru-RU" sz="2400" dirty="0" smtClean="0"/>
              <a:t>информации;</a:t>
            </a:r>
            <a:endParaRPr lang="ru-RU" sz="2400" dirty="0"/>
          </a:p>
          <a:p>
            <a:pPr indent="6120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должностные лица </a:t>
            </a:r>
            <a:r>
              <a:rPr lang="ru-RU" sz="2400" dirty="0" err="1"/>
              <a:t>Рособрнадзора</a:t>
            </a:r>
            <a:r>
              <a:rPr lang="ru-RU" sz="2400" dirty="0"/>
              <a:t> и (или) органа исполнительной власти субъекта Российской Федерации, осуществляющего переданные полномочия Российской Федерации в сфере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5043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Подготовка к проведению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(РУКОВОДИТЕЛЬ ОБРАЗОВАТЕЛЬНОЙ ОРГАНИЗАЦИИ)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93758" y="819449"/>
            <a:ext cx="4356484" cy="6293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позднее чем за две недели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1628800"/>
            <a:ext cx="8784976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447675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приказом сформировать составы комиссий образовательной организации;</a:t>
            </a:r>
          </a:p>
          <a:p>
            <a:pPr lvl="0" indent="447675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организовать регистрацию обучающихся для участия в итоговом сочинении (изложении) в соответствии с их заявлениями;</a:t>
            </a:r>
          </a:p>
          <a:p>
            <a:pPr lvl="0" indent="447675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подаче заявления на участие в итоговом сочинении (изложении) проконтролировать получение согласия на обработку персональных данных;</a:t>
            </a:r>
          </a:p>
          <a:p>
            <a:pPr lvl="0" indent="447675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определить изменения текущего расписания занятий образовательной организации в дни проведения итогового сочинения (изложения);</a:t>
            </a:r>
          </a:p>
          <a:p>
            <a:pPr lvl="0" indent="447675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 подпись ознакомить специалистов, привлекаемых к проведению и проверке итогового сочинения (изложения), о порядке проведения и проверки итогового сочинения (изложения);</a:t>
            </a:r>
          </a:p>
          <a:p>
            <a:pPr lvl="0" indent="447675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организовать ознакомление обучающихся и их родителей (законных представителей) с Памяткой о порядке проведения итогового сочинения (изложения).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07504" y="764704"/>
            <a:ext cx="576064" cy="504056"/>
          </a:xfrm>
          <a:prstGeom prst="star7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Подготовка к проведению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(РУКОВОДИТЕЛЬ ОБРАЗОВАТЕЛЬНОЙ ОРГАНИЗАЦИИ)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65766" y="692696"/>
            <a:ext cx="4212468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позднее чем за 1 день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9344" y="1196752"/>
            <a:ext cx="8784976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провести проверку готовности ОО к проведению итогового сочинения (изложения);</a:t>
            </a:r>
          </a:p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проверить наличие часов, находящихся в поле зрения участников, в каждом кабинете, с проведением проверки их работоспособности;</a:t>
            </a:r>
          </a:p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проверить наличие места для хранения личных вещей участников итогового сочинения (изложение), которое может быть организовано в учебном кабинете, где проводится итоговое сочинение (изложение);</a:t>
            </a:r>
          </a:p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подготовить  черновики на каждого участника итогового сочинения (изложения) (минимальное количество - два листа), а также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дополнительные черновики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подготовить в необходимом количестве инструкции для участников итогового сочинения (изложения), зачитываемые членом комиссии образовательной организации по проведению итогового сочинения (изложения) в учебном кабинете перед началом проведения итогового сочинения (изложения) (одна инструкция на один кабинет);</a:t>
            </a:r>
          </a:p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подготовить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инструкции для участников итогового сочинения (изложения) (на каждого участника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обеспечить печать отчетных форм для проведения итогового сочинения (изложения) и получение бланков итогового сочинения (изложения);</a:t>
            </a:r>
          </a:p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определить необходимое количество учебных кабинетов в образовательной организации для проведения итогового сочинения (изложения) и распределение между ними участников итогового сочинения (изложения) в произвольном порядке;</a:t>
            </a:r>
          </a:p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организовать проверку работоспособности технических средств в помещении для руководителя, средств видеонаблюдения в учебных кабинетах (в случае, если средства видеонаблюдения установлены);</a:t>
            </a:r>
          </a:p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организовать обеспечение участников итогового сочинения орфографическими словарями, участников итогового изложения – орфографическими и толковыми словарями.</a:t>
            </a:r>
          </a:p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07504" y="764704"/>
            <a:ext cx="576064" cy="504056"/>
          </a:xfrm>
          <a:prstGeom prst="star7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Подготовка к проведению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(РУКОВОДИТЕЛЬ ОБРАЗОВАТЕЛЬНОЙ ОРГАНИЗАЦИИ)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89756" y="1268760"/>
            <a:ext cx="8964488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266700" algn="ctr"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Необходимо распечатать в достаточном количестве следующие формы:</a:t>
            </a:r>
          </a:p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Форма С-2-С* «Сводная ведомость учета количества участников и экзаменационных материалов (ЭМ) итогового сочинения по аудиториям ОО»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Форма С-2-И* «Сводная ведомость учета количества участников и экзаменационных материалов (ЭМ) итогового изложения по аудиториям ОО»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Форма С-3 «Протокол выдачи дополнительного бланка записи ответов итогового сочинения (изложения)»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Форма С-4:</a:t>
            </a:r>
          </a:p>
          <a:p>
            <a:pPr marL="742950" lvl="1" algn="just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4.1. «Протокол передачи руководителем образовательной организации оригиналов бланков участников итогового сочинения (изложения) техническому специалисту»;</a:t>
            </a:r>
          </a:p>
          <a:p>
            <a:pPr marL="742950" lvl="1" algn="just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4.2. «Протокол передачи техническим специалистом оригиналов и копий бланков участников итогового сочинения (изложения) руководителю образовательной организации»;</a:t>
            </a:r>
          </a:p>
          <a:p>
            <a:pPr marL="742950" lvl="1" algn="just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4.3. «Протокол выдачи копий бланков участников итогового сочинения (изложения) на проверку»;</a:t>
            </a:r>
          </a:p>
          <a:p>
            <a:pPr marL="742950" lvl="1" algn="just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4.4. «Протокол передачи копий бланков участников итогового сочинения (изложения) для оформления»;</a:t>
            </a:r>
          </a:p>
          <a:p>
            <a:pPr marL="742950" lvl="1" algn="just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4.5. «Протокол передачи оригиналов и копий бланков для переноса оценок за итоговое сочинение (изложение) в оригиналы»;</a:t>
            </a:r>
          </a:p>
          <a:p>
            <a:pPr marL="742950" lvl="1" algn="just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4.6. «Протокол передачи оригиналов и копий бланков после переноса оценок за итоговое сочинение (изложение) в оригиналы»;</a:t>
            </a:r>
          </a:p>
          <a:p>
            <a:pPr marL="742950" lvl="1" algn="just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4.7. «Акт переноса оценок за итоговое сочинение (изложение) из копий бланков в оригиналы»;</a:t>
            </a:r>
          </a:p>
          <a:p>
            <a:pPr marL="742950" lvl="1" algn="just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4.8. «Акт о комплектовании возвратных пакетов для обработки в РЦОИ МО»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5616" y="692696"/>
            <a:ext cx="6912768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сопроводительных документов для проведения итогового сочинения (изложения)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Подготовка к проведению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(РУКОВОДИТЕЛЬ ОБРАЗОВАТЕЛЬНОЙ ОРГАНИЗАЦИИ)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89856" y="1484784"/>
            <a:ext cx="896448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266700" algn="ctr"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Необходимо распечатать в достаточном количестве следующие формы:</a:t>
            </a:r>
          </a:p>
          <a:p>
            <a:pPr lvl="0" indent="266700" algn="ctr">
              <a:spcBef>
                <a:spcPct val="20000"/>
              </a:spcBef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indent="28575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Форма ИС-01* «Списки распределения участников по ОО (местам проведения)»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indent="28575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Форма ИС-02* «Прикрепление ОО регистрации к ОО проведения (месту проведения)»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indent="28575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Форма ИС-04* «Список участников итогового сочинения (изложения) образовательной организации»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indent="28575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Форма ИС-05* «Ведомость проведения итогового сочинения (изложения)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учебном кабинете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ОО (месте проведения)»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indent="28575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Форма ИС-06 «Протокол проверки итогового сочинения (изложения)»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indent="28575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Форма ИС-07 «Ведомость коррекции персональных данных участников итогового сочинения (изложения)»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indent="28575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Форма ИС-08 «Акт о досрочном завершении написания итогового сочинения (изложения) по уважительным причинам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28575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Форма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ИС-09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«Акт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об удалении участника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итогового сочинения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изложения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indent="266700" algn="ctr">
              <a:spcBef>
                <a:spcPct val="20000"/>
              </a:spcBef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5616" y="692696"/>
            <a:ext cx="6912768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сопроводительных документов для проведения итогового сочинения (изложения)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7504" y="5687670"/>
            <a:ext cx="90364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9856" y="5687670"/>
            <a:ext cx="8774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* Внимание!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Формы С-2-С, С-2-И, ИС-1, ИС-2, ИС-4 и форма ИС-5 формируются (при необходимости заполняются заблаговременно) в соответствии с данными РИС РБД</a:t>
            </a:r>
          </a:p>
        </p:txBody>
      </p:sp>
    </p:spTree>
    <p:extLst>
      <p:ext uri="{BB962C8B-B14F-4D97-AF65-F5344CB8AC3E}">
        <p14:creationId xmlns:p14="http://schemas.microsoft.com/office/powerpoint/2010/main" val="40062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36829" y="10696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С-2-С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63860"/>
            <a:ext cx="8858250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С-2-И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801960"/>
            <a:ext cx="880110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429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С-3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8" y="1400935"/>
            <a:ext cx="9098409" cy="413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93754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С-4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8100392" y="6165304"/>
            <a:ext cx="1043608" cy="69269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5" y="0"/>
            <a:ext cx="5940425" cy="68338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08304" y="683751"/>
            <a:ext cx="1008112" cy="3253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(4.1-4.2)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93754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С-4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8100392" y="6165304"/>
            <a:ext cx="1043608" cy="69269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08304" y="683751"/>
            <a:ext cx="1008112" cy="3253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(4.3-4.5)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691" y="-93206"/>
            <a:ext cx="3508618" cy="69172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34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Регистрация участников итогового сочинения (изложения)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3816424" cy="100811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indent="0" algn="ctr"/>
            <a:r>
              <a:rPr lang="ru-RU" sz="2800" b="1" dirty="0"/>
              <a:t>Обучающиеся с ОВЗ</a:t>
            </a:r>
            <a:endParaRPr lang="ru-RU" sz="20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44008" y="692696"/>
            <a:ext cx="4392488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/>
            <a:r>
              <a:rPr lang="ru-RU" sz="2800" b="1" dirty="0"/>
              <a:t>Обучающиеся дети-инвалиды и инвалиды</a:t>
            </a:r>
            <a:endParaRPr lang="ru-RU" sz="2000" b="1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2294874"/>
            <a:ext cx="3816424" cy="12241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28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 marL="0" indent="447675" algn="just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2pPr>
            <a:lvl3pPr marL="0" indent="447675" algn="just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3pPr>
            <a:lvl4pPr marL="0" indent="447675" algn="just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4pPr>
            <a:lvl5pPr marL="0" indent="447675" algn="just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ru-RU" sz="2400" dirty="0"/>
              <a:t>копия рекомендаций психолого-медико-педагогической комиссии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44008" y="1844824"/>
            <a:ext cx="4392488" cy="21242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28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 marL="0" indent="447675" algn="just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2pPr>
            <a:lvl3pPr marL="0" indent="447675" algn="just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3pPr>
            <a:lvl4pPr marL="0" indent="447675" algn="just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4pPr>
            <a:lvl5pPr marL="0" indent="447675" algn="just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ru-RU" sz="2000" dirty="0"/>
              <a:t>оригинал или заверенную в установленном порядке копию справки, подтверждающей факт установления инвалидности, выданной федеральным государственным учреждением медико-социальной экспертизы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3508" y="5085184"/>
            <a:ext cx="88569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Содержимое 4"/>
          <p:cNvSpPr txBox="1">
            <a:spLocks/>
          </p:cNvSpPr>
          <p:nvPr/>
        </p:nvSpPr>
        <p:spPr>
          <a:xfrm>
            <a:off x="287524" y="5157192"/>
            <a:ext cx="8568952" cy="8640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В случае проведения итогового сочинения (изложения)</a:t>
            </a:r>
            <a:r>
              <a:rPr kumimoji="0" lang="ru-RU" sz="160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устной форме необходимо уведомить сотрудников РЦОИ и Министерство образования Московской области о таком способе сдачи итогового сочинения (изложения).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79512" y="4055410"/>
            <a:ext cx="8856983" cy="9721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28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 marL="0" indent="447675" algn="just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2pPr>
            <a:lvl3pPr marL="0" indent="447675" algn="just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3pPr>
            <a:lvl4pPr marL="0" indent="447675" algn="just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4pPr>
            <a:lvl5pPr marL="0" indent="447675" algn="just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indent="361950" algn="just"/>
            <a:r>
              <a:rPr lang="ru-RU" sz="1700" b="0" dirty="0"/>
              <a:t>Для участников итогового сочинения (изложения) с ограниченными возможностями здоровья, детей-инвалидов и инвалидов итоговое сочинение (изложение) может по их желанию </a:t>
            </a:r>
            <a:r>
              <a:rPr lang="ru-RU" sz="1700" b="0" dirty="0" smtClean="0"/>
              <a:t>и </a:t>
            </a:r>
            <a:r>
              <a:rPr lang="ru-RU" sz="1700" u="sng" dirty="0" smtClean="0"/>
              <a:t>при наличии соответствующих медицинских показаний </a:t>
            </a:r>
            <a:r>
              <a:rPr lang="ru-RU" sz="1700" b="0" dirty="0" smtClean="0"/>
              <a:t>проводиться </a:t>
            </a:r>
            <a:r>
              <a:rPr lang="ru-RU" sz="1700" b="0" dirty="0"/>
              <a:t>в устной форме*</a:t>
            </a:r>
          </a:p>
        </p:txBody>
      </p:sp>
    </p:spTree>
    <p:extLst>
      <p:ext uri="{BB962C8B-B14F-4D97-AF65-F5344CB8AC3E}">
        <p14:creationId xmlns:p14="http://schemas.microsoft.com/office/powerpoint/2010/main" val="38720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93754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С-4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8100392" y="6165304"/>
            <a:ext cx="1043608" cy="69269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08304" y="683751"/>
            <a:ext cx="1008112" cy="3253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(4.6-4.7)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26" y="0"/>
            <a:ext cx="4362666" cy="68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642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ИС-01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59" y="28613"/>
            <a:ext cx="5112568" cy="6840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ИС-02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778582"/>
            <a:ext cx="8712968" cy="5993785"/>
          </a:xfrm>
          <a:prstGeom prst="rect">
            <a:avLst/>
          </a:prstGeom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ИС-04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7" y="244596"/>
            <a:ext cx="6306240" cy="6399225"/>
          </a:xfrm>
          <a:prstGeom prst="rect">
            <a:avLst/>
          </a:prstGeom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122" y="116632"/>
            <a:ext cx="4640783" cy="65698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ИС-05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0" y="5445224"/>
            <a:ext cx="1331640" cy="141277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76056" y="234888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Необходимо самостоятельно вписать номер аудитории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(ауд. № …)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665820" y="764704"/>
            <a:ext cx="4770276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ИС-06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0"/>
            <a:ext cx="4033953" cy="6741368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0291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ИС-07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6970"/>
            <a:ext cx="7776864" cy="61343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0291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ИС-08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1070" y="642652"/>
            <a:ext cx="6093258" cy="6187430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3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0291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ИС-09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549757"/>
            <a:ext cx="6192688" cy="6274074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895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Подготовка к проведению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(РУКОВОДИТЕЛЬ ОБРАЗОВАТЕЛЬНОЙ ОРГАНИЗАЦИИ)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764704"/>
            <a:ext cx="7992888" cy="6640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день проведения итогового сочинения (изложения)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 момента проведения)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42844" y="1500174"/>
            <a:ext cx="8784976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проверить готовность учебных кабинетов к проведению итогового сочинения (изложения);</a:t>
            </a:r>
          </a:p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провести инструктаж лиц, привлекаемых к проведению итогового сочинения (изложения), по порядку и процедуре проведения итогового сочинения (изложения).</a:t>
            </a:r>
          </a:p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распределить членов комиссии образовательной организации по учебным кабинетам.</a:t>
            </a:r>
          </a:p>
          <a:p>
            <a:pPr lvl="0" indent="266700" algn="ctr">
              <a:spcBef>
                <a:spcPts val="1200"/>
              </a:spcBef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вход участников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итогового сочинения (изложения) в образовательную организацию, начиная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с 09.00 по местному времени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266700" algn="just">
              <a:spcBef>
                <a:spcPts val="12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Выдать членам комиссии образовательной организации: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инструкции для участников итогового сочинения (изложения), зачитываемые членом комиссии образовательной организации по проведению итогового сочинения (изложения) в учебном кабинете перед началом проведения итогового сочинения (изложения) (одна инструкция на один кабинет);</a:t>
            </a:r>
          </a:p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инструкции для участников итогового сочинения (изложения) (на каждого участника отдельно)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бланки итогового сочинения (изложения);</a:t>
            </a:r>
          </a:p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черновики (2 листа на одного участника итогового сочинения (изложения);</a:t>
            </a:r>
          </a:p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отчетные формы для проведения итогового сочинения (изложения);</a:t>
            </a:r>
          </a:p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орфографические словари для участников итогового сочинения (орфографические и толковые словари для участников изложения);</a:t>
            </a:r>
          </a:p>
          <a:p>
            <a:pPr lvl="0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возвратные доставочные пакеты. </a:t>
            </a:r>
          </a:p>
        </p:txBody>
      </p:sp>
      <p:sp>
        <p:nvSpPr>
          <p:cNvPr id="9" name="7-конечная звезда 8"/>
          <p:cNvSpPr/>
          <p:nvPr/>
        </p:nvSpPr>
        <p:spPr>
          <a:xfrm>
            <a:off x="107504" y="764704"/>
            <a:ext cx="576064" cy="504056"/>
          </a:xfrm>
          <a:prstGeom prst="star7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7-конечная звезда 5"/>
          <p:cNvSpPr/>
          <p:nvPr/>
        </p:nvSpPr>
        <p:spPr>
          <a:xfrm>
            <a:off x="142844" y="2500306"/>
            <a:ext cx="576064" cy="504056"/>
          </a:xfrm>
          <a:prstGeom prst="star7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7-конечная звезда 9"/>
          <p:cNvSpPr/>
          <p:nvPr/>
        </p:nvSpPr>
        <p:spPr>
          <a:xfrm>
            <a:off x="142844" y="3000372"/>
            <a:ext cx="576064" cy="504056"/>
          </a:xfrm>
          <a:prstGeom prst="star7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Сбор исходных сведений и подготовка к проведению итогового сочинения (изложения)</a:t>
            </a:r>
          </a:p>
        </p:txBody>
      </p:sp>
      <p:sp>
        <p:nvSpPr>
          <p:cNvPr id="29" name="Прямоугольник 28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83568" y="620688"/>
            <a:ext cx="3526055" cy="5976664"/>
            <a:chOff x="613897" y="692696"/>
            <a:chExt cx="3403255" cy="584302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97" y="692696"/>
              <a:ext cx="3403255" cy="432048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98" y="4996164"/>
              <a:ext cx="3390073" cy="1539552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5004048" y="649595"/>
            <a:ext cx="3341683" cy="5981381"/>
            <a:chOff x="4614693" y="615971"/>
            <a:chExt cx="3680694" cy="694047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693" y="615971"/>
              <a:ext cx="3680694" cy="474179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693" y="5379983"/>
              <a:ext cx="3680694" cy="217645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Подготовка к проведению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(РУКОВОДИТЕЛЬ ОБРАЗОВАТЕЛЬНОЙ ОРГАНИЗАЦИИ)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5556" y="692696"/>
            <a:ext cx="7992888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день проведения итогового сочинения (изложения)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 момента проведения)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7504" y="1412776"/>
            <a:ext cx="8784976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Передать членам комиссии, участвующим в организации и проведении итогового сочинения (изложения):</a:t>
            </a:r>
          </a:p>
          <a:p>
            <a:pPr lvl="0" indent="2664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отчетные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проведения итогового сочинения (изложения), в том числе: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Форма С-3 «Протокол выдачи дополнительного бланка записи ответов итогового сочинения (изложения)»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Форма ИС-01 «Списки распределения участников по ОО (местам проведения)»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Форма ИС-04 «Список участников итогового сочинения (изложения) образовательной организации»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Форма ИС-05 «Ведомость проведения итогового сочинения (изложения)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учебном кабинете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ОО (места проведения)»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Форма ИС-07 «Ведомость коррекции персональных данных участников итогового сочинения (изложения)»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Форма ИС-08 «Акт о досрочном завершении написания итогового сочинения (изложения) по уважительным причинам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Форма ИС-09 «Акт об удалении участника итогового сочинения (изложения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)»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266700" algn="just">
              <a:spcBef>
                <a:spcPct val="20000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С-3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8" y="1400935"/>
            <a:ext cx="9098409" cy="413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1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ИС-01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59" y="28613"/>
            <a:ext cx="5112568" cy="68407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834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5184576" cy="630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ИС-04</a:t>
            </a: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08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122" y="116632"/>
            <a:ext cx="4640783" cy="65698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ИС-05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0" y="5445224"/>
            <a:ext cx="1331640" cy="141277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76056" y="234888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Необходимо самостоятельно вписать номер аудитории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(ауд. № …)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665820" y="764704"/>
            <a:ext cx="4770276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0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0291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ИС-07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6970"/>
            <a:ext cx="7776864" cy="61343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48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0291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ИС-08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562501" cy="62172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98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0291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ИС-09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549757"/>
            <a:ext cx="6192688" cy="6274074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89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Подготовка к проведению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(РУКОВОДИТЕЛЬ ОБРАЗОВАТЕЛЬНОЙ ОРГАНИЗАЦИИ)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5556" y="836712"/>
            <a:ext cx="7992888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день проведения итогового сочинения (изложения)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 момента проведения)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9512" y="3356992"/>
            <a:ext cx="8784976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266700" algn="just">
              <a:spcBef>
                <a:spcPct val="2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Дать указание техническому специалисту в 09.45 получить темы сочинения.</a:t>
            </a:r>
          </a:p>
          <a:p>
            <a:pPr lvl="0" indent="266700" algn="just">
              <a:spcBef>
                <a:spcPct val="2000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266700" algn="just">
              <a:lnSpc>
                <a:spcPct val="150000"/>
              </a:lnSpc>
              <a:spcBef>
                <a:spcPct val="2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Начиная с 09.45 по местному времени выдать членам комиссии темы сочинения (темы сочинения могут быть распечатаны на каждого участника или размещены на доске (информационном стенде)), тексты изложения.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07504" y="3284984"/>
            <a:ext cx="576064" cy="504056"/>
          </a:xfrm>
          <a:prstGeom prst="star7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420888"/>
            <a:ext cx="878497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266700" algn="just">
              <a:spcBef>
                <a:spcPct val="2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Дать указание техническому специалисту получить тексты изложения.</a:t>
            </a:r>
          </a:p>
        </p:txBody>
      </p:sp>
      <p:sp>
        <p:nvSpPr>
          <p:cNvPr id="10" name="7-конечная звезда 9"/>
          <p:cNvSpPr/>
          <p:nvPr/>
        </p:nvSpPr>
        <p:spPr>
          <a:xfrm>
            <a:off x="107504" y="2060848"/>
            <a:ext cx="576064" cy="504056"/>
          </a:xfrm>
          <a:prstGeom prst="star7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Подготовка к проведению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(ТЕХНИЧЕСКИЙ СПЕЦИАЛИСТ)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1167322"/>
            <a:ext cx="8856984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2" indent="2667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Подготовить и произвести проверку работоспособности технических средств в помещении для руководителя образовательной организации;</a:t>
            </a:r>
          </a:p>
          <a:p>
            <a:pPr indent="2667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Организовать печать отчетных форм для проведения итогового сочинения (изложения).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79512" y="1412776"/>
            <a:ext cx="576064" cy="504056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93758" y="719175"/>
            <a:ext cx="4356484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позднее чем за 1 день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43508" y="4388908"/>
            <a:ext cx="8856984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lvl="4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Получить тексты изложения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размножить их в необходимом количестве и передать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4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 09.45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местному времени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получить темы сочинения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размножить их в необходимом количестве и передать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2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оказывать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техническую помощь руководителю и членам комиссии ОО.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7-конечная звезда 12"/>
          <p:cNvSpPr/>
          <p:nvPr/>
        </p:nvSpPr>
        <p:spPr>
          <a:xfrm>
            <a:off x="415788" y="4287470"/>
            <a:ext cx="576064" cy="504056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5576" y="3284984"/>
            <a:ext cx="7632848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день проведения итогового сочинения (изложения)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 момента проведения)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Сбор исходных сведений и подготовка к проведению итогового сочинения (изложения)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5756" y="608887"/>
            <a:ext cx="4392488" cy="6209400"/>
          </a:xfrm>
          <a:prstGeom prst="rect">
            <a:avLst/>
          </a:prstGeom>
        </p:spPr>
      </p:pic>
      <p:sp>
        <p:nvSpPr>
          <p:cNvPr id="29" name="Прямоугольник 28">
            <a:hlinkClick r:id="rId3" action="ppaction://hlinksldjump"/>
          </p:cNvPr>
          <p:cNvSpPr/>
          <p:nvPr/>
        </p:nvSpPr>
        <p:spPr>
          <a:xfrm>
            <a:off x="791" y="-1"/>
            <a:ext cx="9144000" cy="6818287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679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6675"/>
            <a:ext cx="8229600" cy="6397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Подготовка к проведению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 (члены комиссии, участвующие в организации итогового сочинения (изложения))</a:t>
            </a:r>
            <a:endParaRPr lang="ru-RU" sz="1600" cap="all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9512" y="1634133"/>
            <a:ext cx="8856984" cy="4315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2" indent="266700" algn="ctr">
              <a:lnSpc>
                <a:spcPct val="150000"/>
              </a:lnSpc>
              <a:spcBef>
                <a:spcPct val="2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Получить у руководителя следующие материалы:</a:t>
            </a:r>
          </a:p>
          <a:p>
            <a:pPr marL="0" lvl="2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инструкции для участников итогового сочинения (изложения), зачитываемые членом комиссии образовательной организации по проведению итогового сочинения (изложения) в кабинете перед началом проведения итогового сочинения (изложения) (одна инструкция на один учебный кабинет);</a:t>
            </a:r>
          </a:p>
          <a:p>
            <a:pPr marL="0" lvl="2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инструкции для участников итогового сочинения (изложения) (на каждого участника);</a:t>
            </a:r>
          </a:p>
          <a:p>
            <a:pPr marL="0" lvl="2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бланки итогового сочинения (изложения);</a:t>
            </a:r>
          </a:p>
          <a:p>
            <a:pPr marL="0" lvl="2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черновики (2 листа на одного участника итогового сочинения (изложения);</a:t>
            </a:r>
          </a:p>
          <a:p>
            <a:pPr marL="0" lvl="2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отчетные формы для проведения итогового сочинения (изложения);</a:t>
            </a:r>
          </a:p>
          <a:p>
            <a:pPr marL="0" lvl="2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орфографические словари для участников итогового сочинения (орфографические и толковые словари для участников изложения);</a:t>
            </a:r>
          </a:p>
          <a:p>
            <a:pPr marL="0" lvl="2" indent="2667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возвратный доставочный пакет.</a:t>
            </a:r>
          </a:p>
        </p:txBody>
      </p:sp>
      <p:sp>
        <p:nvSpPr>
          <p:cNvPr id="9" name="7-конечная звезда 8"/>
          <p:cNvSpPr/>
          <p:nvPr/>
        </p:nvSpPr>
        <p:spPr>
          <a:xfrm>
            <a:off x="179512" y="1196752"/>
            <a:ext cx="576064" cy="504056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83668" y="692696"/>
            <a:ext cx="597666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день проведения итогового сочинения (изложения)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 момента проведения)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6675"/>
            <a:ext cx="8229600" cy="6397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Подготовка к проведению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организации итогового сочинения (изложения))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9512" y="2027173"/>
            <a:ext cx="8856984" cy="3428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2" indent="266700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Проверить место в учебном кабинете, где участник итогового сочинения (изложения) может оставить свои личные вещи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2" indent="266700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Раздать на рабочие места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участников итогового сочинения (изложения) черновики (не менее двух листов),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инструкции для участников итогового сочинения (изложения) на каждого участника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2" indent="266700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Подготовить на доске (информационном стенде) необходимую информацию для заполнения бланков регистрации.</a:t>
            </a:r>
          </a:p>
        </p:txBody>
      </p:sp>
      <p:sp>
        <p:nvSpPr>
          <p:cNvPr id="9" name="7-конечная звезда 8"/>
          <p:cNvSpPr/>
          <p:nvPr/>
        </p:nvSpPr>
        <p:spPr>
          <a:xfrm>
            <a:off x="179512" y="1196752"/>
            <a:ext cx="576064" cy="504056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83668" y="692696"/>
            <a:ext cx="597666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день проведения итогового сочинения (изложения)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 момента проведения)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426" y="13314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продолжение…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6675"/>
            <a:ext cx="8229600" cy="6397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Подготовка к проведению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организации итогового сочинения (изложения))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87016" y="1484784"/>
            <a:ext cx="8605464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2" indent="26670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Начиная с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09.45 по местному времени:</a:t>
            </a:r>
          </a:p>
          <a:p>
            <a:pPr marL="0" lvl="2" indent="2667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 получить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руководителя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темы сочинения* (тексты изложения)**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lvl="2" indent="2667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обеспечить организованный вход участников итогового сочинения (изложения) в кабинет.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итогового сочинения (изложения) рассаживаются за рабочие столы в кабинете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в произвольном порядке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(по одному человеку за рабочий стол);</a:t>
            </a:r>
          </a:p>
          <a:p>
            <a:pPr marL="0" lvl="2" indent="26670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указать место, где участник итогового сочинения (изложения) может оставить свои личные вещи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7-конечная звезда 8"/>
          <p:cNvSpPr/>
          <p:nvPr/>
        </p:nvSpPr>
        <p:spPr>
          <a:xfrm>
            <a:off x="395536" y="1268760"/>
            <a:ext cx="576064" cy="504056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83668" y="692696"/>
            <a:ext cx="597666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день проведения итогового сочинения (изложения)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 момента проведения)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4941168"/>
            <a:ext cx="89644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Содержимое 2"/>
          <p:cNvSpPr txBox="1">
            <a:spLocks/>
          </p:cNvSpPr>
          <p:nvPr/>
        </p:nvSpPr>
        <p:spPr>
          <a:xfrm>
            <a:off x="179512" y="5013176"/>
            <a:ext cx="8712968" cy="1313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2" indent="17780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Темы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сочинения могут быть распечатаны на каждого участника или размещены на доске (информационном стенде) – в данном случае член комиссии подготавливает на доске (информационном стенде) темы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сочинения.</a:t>
            </a:r>
          </a:p>
          <a:p>
            <a:pPr marL="0" lvl="2" indent="177800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Текст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для изложения распечатывается только для глухих, слабослышащих участников итогового изложения, а также участников с тяжелыми нарушениями речи, с расстройствами аутистического спектра. Текст изложения выдается таким участникам на 40 минут (в нем разрешается делать пометки), по истечении этого времени исходный текст сдается, и в оставшееся время участники пишут изложение)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3627602"/>
            <a:ext cx="8496944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6700" algn="just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время проведения итогового сочинения (изложения) на рабочем столе участника, помимо регистрационного бланка, бланков записи, черновиков находятся: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ручка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(гелиевая или капиллярная с чернилами черного цвета); документ, удостоверяющий личность; орфографический словарь (для участников изложения – орфографический и толковый словари); </a:t>
            </a:r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инструкции для участников итогового сочинения (изложения)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необходимости – лекарства и питание.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6675"/>
            <a:ext cx="8229600" cy="6397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Подготовка к проведению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организации итогового сочинения (изложения))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9512" y="1340768"/>
            <a:ext cx="8749480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2" indent="26670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инструктаж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участников итогового сочинения (изложения), который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состоит из двух частей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2" indent="26670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2" indent="266700" algn="just">
              <a:lnSpc>
                <a:spcPct val="150000"/>
              </a:lnSpc>
            </a:pP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Первая часть инструктажа проводится до 10.00 по местному времени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включает в себя информирование участников:</a:t>
            </a:r>
          </a:p>
          <a:p>
            <a:pPr marL="628650" lvl="2" indent="266700"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порядке проведения итогового сочинения (изложения);</a:t>
            </a:r>
          </a:p>
          <a:p>
            <a:pPr marL="628650" lvl="2" indent="266700"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продолжительности написания  итогового сочинения (изложения);</a:t>
            </a:r>
          </a:p>
          <a:p>
            <a:pPr marL="628650" lvl="2" indent="266700"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времени и месте ознакомления с результатами итогового сочинения (изложения);</a:t>
            </a:r>
          </a:p>
          <a:p>
            <a:pPr marL="628650" lvl="2" indent="266700"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том, что записи на черновиках не обрабатываются и не проверяются; </a:t>
            </a:r>
          </a:p>
          <a:p>
            <a:pPr marL="0" lvl="2" indent="266700" algn="just">
              <a:lnSpc>
                <a:spcPct val="150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2" indent="266700" algn="just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Выдать участникам итогового сочинения (изложения) бланки регистрации,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бланки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записи,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черновики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орфографические словари (орфографические и толковые словари для участников итогового изложения),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инструкции для участников итогового сочинения (изложения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дополнительные бланки записи (выдаются по запросу участника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79512" y="1268760"/>
            <a:ext cx="576064" cy="504056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83668" y="692696"/>
            <a:ext cx="597666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день проведения итогового сочинения (изложения)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 момента проведения)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проведение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(РУКОВОДИТЕЛЬ ОБРАЗОВАТЕЛЬНОЙ ОРГАНИЗАЦИИ)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02786"/>
            <a:ext cx="8784976" cy="385242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  <a:tabLst>
                <a:tab pos="714375" algn="l"/>
              </a:tabLst>
            </a:pPr>
            <a:r>
              <a:rPr lang="ru-RU" sz="1600" dirty="0"/>
              <a:t>обеспечивает контроль проведения итогового сочинения (изложения) в </a:t>
            </a:r>
            <a:r>
              <a:rPr lang="ru-RU" sz="1600" dirty="0" smtClean="0"/>
              <a:t>ППЭ;</a:t>
            </a:r>
            <a:endParaRPr lang="ru-RU" sz="1600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1600" dirty="0"/>
              <a:t>рассматривает информацию, полученную от членов комиссии, дежурных и иных лиц о нарушениях, выявленных при проведении итогового сочинения (изложения), принимает меры по противодействию нарушениям установленного </a:t>
            </a:r>
            <a:r>
              <a:rPr lang="ru-RU" sz="1600" dirty="0" smtClean="0"/>
              <a:t>порядка, </a:t>
            </a:r>
            <a:r>
              <a:rPr lang="ru-RU" sz="1600" dirty="0"/>
              <a:t>в том числе организует проведение проверок по фактам нарушения установленного порядка проведения итогового сочинения (изложения);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1600" dirty="0" smtClean="0"/>
              <a:t>в </a:t>
            </a:r>
            <a:r>
              <a:rPr lang="ru-RU" sz="1600" dirty="0"/>
              <a:t>случае угрозы возникновения чрезвычайной ситуации принимает решение о переносе проведения итогового сочинения (изложения) в другое место проведения или на другой день, предусмотренный расписанием проведения итогового сочинения (изложения).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6675"/>
            <a:ext cx="8229600" cy="6397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проведение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организации итогового сочинения (изложения))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95536" y="692696"/>
            <a:ext cx="6336704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lvl="2" indent="180975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Проводят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вторую часть инструктажа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которая начинается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не ранее 10.00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местному времени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699792" y="1485095"/>
            <a:ext cx="6336704" cy="6477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lvl="2" indent="180975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Ознакомить участников итогового сочинения (изложения) с темами итогового сочинения (текстами изложения)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hape 9"/>
          <p:cNvCxnSpPr/>
          <p:nvPr/>
        </p:nvCxnSpPr>
        <p:spPr>
          <a:xfrm>
            <a:off x="6732240" y="1052736"/>
            <a:ext cx="504056" cy="396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Содержимое 2"/>
          <p:cNvSpPr txBox="1">
            <a:spLocks/>
          </p:cNvSpPr>
          <p:nvPr/>
        </p:nvSpPr>
        <p:spPr>
          <a:xfrm>
            <a:off x="395536" y="4328298"/>
            <a:ext cx="6336704" cy="6128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lvl="2" indent="180975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Проверяют правильность заполнения участниками итогового сочинения (изложения)  регистрационных полей бланков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2699792" y="5013176"/>
            <a:ext cx="6336704" cy="8098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lvl="2" indent="180975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Объявляют начало, продолжительность* и время окончания выполнения  итогового сочинения (изложения) и фиксируют их на доске (информационном стенде)</a:t>
            </a:r>
          </a:p>
        </p:txBody>
      </p:sp>
      <p:cxnSp>
        <p:nvCxnSpPr>
          <p:cNvPr id="17" name="Shape 16"/>
          <p:cNvCxnSpPr/>
          <p:nvPr/>
        </p:nvCxnSpPr>
        <p:spPr>
          <a:xfrm>
            <a:off x="6444208" y="2708920"/>
            <a:ext cx="504056" cy="61206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7-конечная звезда 17"/>
          <p:cNvSpPr/>
          <p:nvPr/>
        </p:nvSpPr>
        <p:spPr>
          <a:xfrm>
            <a:off x="35496" y="620688"/>
            <a:ext cx="360040" cy="28803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7-конечная звезда 18"/>
          <p:cNvSpPr/>
          <p:nvPr/>
        </p:nvSpPr>
        <p:spPr>
          <a:xfrm>
            <a:off x="2299689" y="1412776"/>
            <a:ext cx="360040" cy="28803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7-конечная звезда 19"/>
          <p:cNvSpPr/>
          <p:nvPr/>
        </p:nvSpPr>
        <p:spPr>
          <a:xfrm>
            <a:off x="35616" y="2204864"/>
            <a:ext cx="360040" cy="28803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7-конечная звезда 20"/>
          <p:cNvSpPr/>
          <p:nvPr/>
        </p:nvSpPr>
        <p:spPr>
          <a:xfrm>
            <a:off x="2299689" y="3429000"/>
            <a:ext cx="360040" cy="28803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51520" y="5852558"/>
            <a:ext cx="878497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3508" y="5780550"/>
            <a:ext cx="88569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5725" algn="just"/>
            <a:r>
              <a:rPr lang="ru-RU" sz="1100" dirty="0">
                <a:latin typeface="Times New Roman"/>
                <a:ea typeface="Times New Roman"/>
              </a:rPr>
              <a:t>* </a:t>
            </a:r>
            <a:r>
              <a:rPr lang="ru-RU" sz="1050" dirty="0">
                <a:latin typeface="Times New Roman"/>
                <a:ea typeface="Times New Roman"/>
              </a:rPr>
              <a:t>Продолжительность выполнения  итогового сочинения (изложения) составляет  </a:t>
            </a:r>
            <a:r>
              <a:rPr lang="ru-RU" sz="1050" b="1" u="sng" dirty="0">
                <a:latin typeface="Times New Roman"/>
                <a:ea typeface="Times New Roman"/>
              </a:rPr>
              <a:t>3 часа 55 минут (235 минут)</a:t>
            </a:r>
            <a:r>
              <a:rPr lang="ru-RU" sz="1050" dirty="0">
                <a:latin typeface="Times New Roman"/>
                <a:ea typeface="Times New Roman"/>
              </a:rPr>
              <a:t>.</a:t>
            </a:r>
          </a:p>
          <a:p>
            <a:pPr indent="180975" algn="just"/>
            <a:r>
              <a:rPr lang="ru-RU" sz="1050" dirty="0">
                <a:latin typeface="Times New Roman"/>
                <a:ea typeface="Times New Roman"/>
              </a:rPr>
              <a:t>Для участников итогового сочинения (изложения) с ограниченными возможностями здоровья, детей-инвалидов и инвалидов продолжительность выполнения итогового сочинения (изложения) увеличивается на 1,5 часа. </a:t>
            </a:r>
            <a:endParaRPr lang="ru-RU" sz="1050" dirty="0"/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95536" y="2204864"/>
            <a:ext cx="6083507" cy="11192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lvl="2" indent="180975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Дают указание участникам итогового сочинения (изложения) приступить к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заполнению регистрационных полей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бланков итогового сочинения (изложения),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указать номер темы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итогового сочинения (текста изложения)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Соединительная линия уступом 35"/>
          <p:cNvCxnSpPr/>
          <p:nvPr/>
        </p:nvCxnSpPr>
        <p:spPr>
          <a:xfrm rot="10800000" flipV="1">
            <a:off x="1691680" y="1772816"/>
            <a:ext cx="1008112" cy="395888"/>
          </a:xfrm>
          <a:prstGeom prst="bentConnector3">
            <a:avLst>
              <a:gd name="adj1" fmla="val 99846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Содержимое 2"/>
          <p:cNvSpPr txBox="1">
            <a:spLocks/>
          </p:cNvSpPr>
          <p:nvPr/>
        </p:nvSpPr>
        <p:spPr>
          <a:xfrm>
            <a:off x="2705399" y="3435092"/>
            <a:ext cx="6336704" cy="7859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lvl="2" indent="180975" algn="just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В бланке записи участники итогового сочинения (изложения) переписывают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выбранной ими темы сочинения (текста изложения)</a:t>
            </a:r>
            <a:endParaRPr lang="ru-RU" sz="1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7-конечная звезда 43"/>
          <p:cNvSpPr/>
          <p:nvPr/>
        </p:nvSpPr>
        <p:spPr>
          <a:xfrm>
            <a:off x="35496" y="4293096"/>
            <a:ext cx="360040" cy="28803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cxnSp>
        <p:nvCxnSpPr>
          <p:cNvPr id="45" name="Соединительная линия уступом 44"/>
          <p:cNvCxnSpPr/>
          <p:nvPr/>
        </p:nvCxnSpPr>
        <p:spPr>
          <a:xfrm rot="10800000" flipV="1">
            <a:off x="1652115" y="3897208"/>
            <a:ext cx="1008112" cy="395888"/>
          </a:xfrm>
          <a:prstGeom prst="bentConnector3">
            <a:avLst>
              <a:gd name="adj1" fmla="val 99846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hape 16"/>
          <p:cNvCxnSpPr/>
          <p:nvPr/>
        </p:nvCxnSpPr>
        <p:spPr>
          <a:xfrm>
            <a:off x="6732240" y="4617176"/>
            <a:ext cx="648072" cy="396000"/>
          </a:xfrm>
          <a:prstGeom prst="bentConnector3">
            <a:avLst>
              <a:gd name="adj1" fmla="val 9957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7-конечная звезда 51"/>
          <p:cNvSpPr/>
          <p:nvPr/>
        </p:nvSpPr>
        <p:spPr>
          <a:xfrm>
            <a:off x="2267744" y="5013176"/>
            <a:ext cx="360040" cy="28803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317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Изменения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695598"/>
            <a:ext cx="900100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Инструкция для участника итогового сочинения (изложения), зачитываемая членом комиссии образовательной организации по проведению итогового сочинения (изложения) в учебном кабинете перед началом проведения итогового сочинения (изложения)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921286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446905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4077072"/>
            <a:ext cx="82089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07" y="1556792"/>
            <a:ext cx="5691987" cy="22400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59" y="4221088"/>
            <a:ext cx="6506483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Изменения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620688"/>
            <a:ext cx="900100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Инструкция для участника итогового сочинения (изложения), зачитываемая членом комиссии образовательной организации по проведению итогового сочинения (изложения) в учебном кабинете перед началом проведения итогового сочинения (изложения)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46" y="2756423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46" y="5007787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85480" y="4002856"/>
            <a:ext cx="8973040" cy="22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3528" y="4126392"/>
            <a:ext cx="8712968" cy="2162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180975" algn="just">
              <a:lnSpc>
                <a:spcPct val="115000"/>
              </a:lnSpc>
              <a:spcAft>
                <a:spcPts val="0"/>
              </a:spcAft>
            </a:pP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если участник итогового сочинения (изложения) по состоянию здоровья или другим объективным причинам не может завершить написание итогового сочинения (изложения), члены комиссии образовательной организации по проведению итогового сочинения (изложения) составляют «</a:t>
            </a:r>
            <a:r>
              <a:rPr lang="ru-RU" sz="13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 о досрочном завершении написания итогового сочинения (изложения) по уважительным причинам</a:t>
            </a: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(форма ИС-08), вносят соответствующую </a:t>
            </a:r>
            <a:r>
              <a:rPr lang="ru-RU" sz="13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отметку в форму ИС-05 </a:t>
            </a: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«Ведомость проведения итогового сочинения (изложения) в учебном кабинете ОО (месте проведения)» (участник итогового сочинения (изложения) должен поставить свою подпись в указанной форме). </a:t>
            </a:r>
            <a:r>
              <a:rPr lang="ru-RU" sz="13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бланке регистрации </a:t>
            </a: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указанного участника итогового сочинения (изложения) в поле «Не закончил» </a:t>
            </a:r>
            <a:r>
              <a:rPr lang="ru-RU" sz="13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внести отметку «Х» </a:t>
            </a: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учета при организации проверки. Внесение отметки в поле «Не закончил» подтверждается подписью члена комиссии образовательной организации по проведению итогового сочинения (изложения).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060848"/>
            <a:ext cx="8712968" cy="17912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180975" algn="just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Члены комиссии образовательной организации по проведению итогового сочинения (изложения) собирают полный комплект каждого участника итогового сочинения (изложения), полученный в РЦОИ: бланк регистрации, 2 бланка записи (как заполненные, так и незаполненные), дополнительные бланки записи (при их наличии) в соответствии с 10-значным кодом работы.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975" algn="just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Примечание 1. Необходимо удостовериться, что 10-значный код работы на бланке регистрации каждого участника ПОЛНОСТЬЮ СОВПАДАЕТ с кодом работы на бланках записи (в том числе дополнительных бланках записи).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975" algn="just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Примечание 2. Необходимо удостовериться, что на оборотной стороне каждого бланка записи (в том числе на оборотной стороне каждого дополнительного бланка записи) присутствуют Ф.И.О. каждого участника итогового сочинения (изложения).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548" y="1340768"/>
            <a:ext cx="8136904" cy="6763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окончено. Положите на край стола свои бланки.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 комиссии образовательной организации по проведению итогового сочинения (изложения) осуществляют сбор бланков участников в организованном порядке.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Изменения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620688"/>
            <a:ext cx="900100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Инструкция для участника итогового сочинения (изложения), зачитываемая членом комиссии образовательной организации по проведению итогового сочинения (изложения) в учебном кабинете перед началом проведения итогового сочинения (изложения)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516" y="3476282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2515250"/>
            <a:ext cx="7776864" cy="23221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180975" algn="just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если участник итогового сочинения (изложения) нарушил установленные требования, он удаляется с итогового сочинения (изложения).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Совместно с руководителем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составить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«Акт об удалении участника итогового сочинения (изложения)» (форма ИС-09),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внести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соответствующую отметку в форму ИС-05 «Ведомость проведения итогового сочинения (изложения) в учебном кабинете ОО (месте проведения)» (участник итогового сочинения (изложения) должен поставить свою подпись в указанной форме). В бланке регистрации указанного участника итогового сочинения (изложения) необходимо внести отметку «Х» в поле «Удален». Внесение отметки в поле «Удален» подтверждается подписью члена комиссии образовательной организации по проведению итогового сочинения (изложения).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548" y="1700808"/>
            <a:ext cx="8136904" cy="6763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окончено. Положите на край стола свои бланки.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 комиссии образовательной организации по проведению итогового сочинения (изложения) осуществляют сбор бланков участников в организованном порядке.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1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6675"/>
            <a:ext cx="8229600" cy="6397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проведениЕ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организации итогового сочинения (изложения))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196752"/>
            <a:ext cx="8496944" cy="22322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lvl="2" indent="180975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случае нехватки места в бланке записи для выполнения итогового сочинения (изложения), по запросу участника итогового сочинения (изложения) члены комиссии выдают ему дополнительный бланк записи. При этом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номер поля следующего дополнительного бланка записи и номер листа заполняет член комиссии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поле «Лист №» член комиссии при выдаче дополнительного бланка записи вносит порядковый номер листа работы участника (при этом листом № 1 является основной бланк записи). 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1403648" y="5301208"/>
            <a:ext cx="6336704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lvl="2"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 мере необходимости участникам итогового сочинения (изложения) выдаются дополнительные черновики.</a:t>
            </a:r>
          </a:p>
        </p:txBody>
      </p:sp>
      <p:sp>
        <p:nvSpPr>
          <p:cNvPr id="19" name="7-конечная звезда 18"/>
          <p:cNvSpPr/>
          <p:nvPr/>
        </p:nvSpPr>
        <p:spPr>
          <a:xfrm>
            <a:off x="323528" y="692696"/>
            <a:ext cx="504056" cy="432048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23528" y="3841998"/>
            <a:ext cx="8496944" cy="108012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lvl="2" indent="180975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 комиссии вписывает номер основного бланка на дополнительный бланк записи в поле «код работы» , оформляет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форму С-3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графе 3 (номер бланка записи) вносится 10 -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значный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код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Сбор исходных сведений и подготовка к проведению итогового сочинения (изложения)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5616624"/>
          </a:xfrm>
        </p:spPr>
        <p:txBody>
          <a:bodyPr>
            <a:noAutofit/>
          </a:bodyPr>
          <a:lstStyle/>
          <a:p>
            <a:pPr indent="450000"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На территории Московской области </a:t>
            </a:r>
            <a:r>
              <a:rPr lang="ru-RU" sz="1600" b="1" u="sng" dirty="0"/>
              <a:t>бланки</a:t>
            </a:r>
            <a:r>
              <a:rPr lang="ru-RU" sz="1600" dirty="0"/>
              <a:t> для проведения итогового сочинения (изложения) </a:t>
            </a:r>
            <a:r>
              <a:rPr lang="ru-RU" sz="1600" b="1" u="sng" dirty="0"/>
              <a:t>печатаются на региональном уровне</a:t>
            </a:r>
            <a:r>
              <a:rPr lang="ru-RU" sz="1600" dirty="0"/>
              <a:t>.</a:t>
            </a:r>
          </a:p>
          <a:p>
            <a:pPr indent="450000">
              <a:lnSpc>
                <a:spcPct val="120000"/>
              </a:lnSpc>
              <a:spcBef>
                <a:spcPts val="0"/>
              </a:spcBef>
            </a:pPr>
            <a:r>
              <a:rPr lang="ru-RU" sz="1600" b="1" u="sng" dirty="0" smtClean="0"/>
              <a:t>4 </a:t>
            </a:r>
            <a:r>
              <a:rPr lang="ru-RU" sz="1600" b="1" u="sng" dirty="0"/>
              <a:t>декабря</a:t>
            </a:r>
            <a:r>
              <a:rPr lang="ru-RU" sz="1600" dirty="0"/>
              <a:t> члены ГЭК муниципального уровня получают бланки в РЦОИ. </a:t>
            </a:r>
          </a:p>
          <a:p>
            <a:pPr indent="450000">
              <a:lnSpc>
                <a:spcPct val="120000"/>
              </a:lnSpc>
              <a:spcBef>
                <a:spcPts val="0"/>
              </a:spcBef>
            </a:pPr>
            <a:r>
              <a:rPr lang="ru-RU" sz="1600" b="1" u="sng" dirty="0" smtClean="0"/>
              <a:t>4 </a:t>
            </a:r>
            <a:r>
              <a:rPr lang="ru-RU" sz="1600" b="1" u="sng" dirty="0"/>
              <a:t>декабря</a:t>
            </a:r>
            <a:r>
              <a:rPr lang="ru-RU" sz="1600" dirty="0"/>
              <a:t> выдаются:</a:t>
            </a:r>
          </a:p>
          <a:p>
            <a:pPr marL="715963" indent="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>
                <a:hlinkClick r:id="rId2" action="ppaction://hlinksldjump"/>
              </a:rPr>
              <a:t>индивидуальные комплекты </a:t>
            </a:r>
            <a:r>
              <a:rPr lang="ru-RU" sz="1600" dirty="0"/>
              <a:t>для проведения итогового сочинения (изложения) по количеству участников, зарегистрированных в РИС ЕГЭ;</a:t>
            </a:r>
          </a:p>
          <a:p>
            <a:pPr marL="715963" indent="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/>
              <a:t>дополнительные бланки записи;</a:t>
            </a:r>
          </a:p>
          <a:p>
            <a:pPr marL="715963" indent="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>
                <a:hlinkClick r:id="rId3" action="ppaction://hlinksldjump"/>
              </a:rPr>
              <a:t>возвратные доставочные пакеты </a:t>
            </a:r>
            <a:r>
              <a:rPr lang="ru-RU" sz="1600" dirty="0"/>
              <a:t>для укомплектования оригиналов бланков регистрации и бланков записи по количеству аудиторий в соответствии с заявками МОУО (</a:t>
            </a:r>
            <a:r>
              <a:rPr lang="ru-RU" sz="1600" b="1" u="sng" dirty="0">
                <a:hlinkClick r:id="rId4" action="ppaction://hlinksldjump"/>
              </a:rPr>
              <a:t>Форма С-1-С</a:t>
            </a:r>
            <a:r>
              <a:rPr lang="ru-RU" sz="1600" b="1" u="sng" dirty="0"/>
              <a:t>,</a:t>
            </a:r>
            <a:br>
              <a:rPr lang="ru-RU" sz="1600" b="1" u="sng" dirty="0"/>
            </a:br>
            <a:r>
              <a:rPr lang="ru-RU" sz="1600" b="1" u="sng" dirty="0">
                <a:hlinkClick r:id="rId5" action="ppaction://hlinksldjump"/>
              </a:rPr>
              <a:t>форма С-1-И </a:t>
            </a:r>
            <a:r>
              <a:rPr lang="ru-RU" sz="1600" b="1" u="sng" dirty="0"/>
              <a:t>с заполненными полями планируемое количество участников и аудиторий)</a:t>
            </a:r>
            <a:r>
              <a:rPr lang="ru-RU" sz="1600" dirty="0"/>
              <a:t>;</a:t>
            </a:r>
          </a:p>
          <a:p>
            <a:pPr marL="715963" indent="18097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err="1"/>
              <a:t>секьюрпаки</a:t>
            </a:r>
            <a:r>
              <a:rPr lang="ru-RU" sz="1600" dirty="0"/>
              <a:t> для неиспользованных, испорченных, бракованных индивидуальных комплектов.</a:t>
            </a:r>
          </a:p>
          <a:p>
            <a:pPr indent="450000"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Приемка - передача всех материалов производится на основании акта «Приемки-передачи» (</a:t>
            </a:r>
            <a:r>
              <a:rPr lang="ru-RU" sz="1600" dirty="0">
                <a:hlinkClick r:id="rId6" action="ppaction://hlinksldjump"/>
              </a:rPr>
              <a:t>Форма 14-ППЭ (РЦОИ-МОУО-РЦОИ)</a:t>
            </a:r>
            <a:r>
              <a:rPr lang="ru-RU" sz="1600" dirty="0"/>
              <a:t>) в соответствии с Формами: </a:t>
            </a:r>
            <a:r>
              <a:rPr lang="ru-RU" sz="1600" dirty="0">
                <a:hlinkClick r:id="rId4" action="ppaction://hlinksldjump"/>
              </a:rPr>
              <a:t>С-1-С</a:t>
            </a:r>
            <a:r>
              <a:rPr lang="ru-RU" sz="1600" dirty="0"/>
              <a:t>, </a:t>
            </a:r>
            <a:r>
              <a:rPr lang="ru-RU" sz="1600" dirty="0">
                <a:hlinkClick r:id="rId5" action="ppaction://hlinksldjump"/>
              </a:rPr>
              <a:t>С-1-И</a:t>
            </a:r>
            <a:r>
              <a:rPr lang="ru-RU" sz="1600" dirty="0"/>
              <a:t> (</a:t>
            </a:r>
            <a:r>
              <a:rPr lang="ru-RU" sz="1600" b="1" u="sng" dirty="0"/>
              <a:t>с заполненными полями количество участников и планируемое количество аудиторий</a:t>
            </a:r>
            <a:r>
              <a:rPr lang="ru-RU" sz="1600" dirty="0"/>
              <a:t>).</a:t>
            </a:r>
          </a:p>
          <a:p>
            <a:pPr indent="450000"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Приемка-передача с муниципального уровня на уровень ОО производится в аналогичном порядке (</a:t>
            </a:r>
            <a:r>
              <a:rPr lang="ru-RU" sz="1600" dirty="0">
                <a:hlinkClick r:id="rId7" action="ppaction://hlinksldjump"/>
              </a:rPr>
              <a:t>Форма 14-ППЭ (МОУО-ППЭ)</a:t>
            </a:r>
            <a:r>
              <a:rPr lang="ru-RU" sz="1600" dirty="0"/>
              <a:t>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С-3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8" y="1400935"/>
            <a:ext cx="9098409" cy="413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6675"/>
            <a:ext cx="8229600" cy="6397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проведениЕ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организации итогового сочинения (изложения))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124744"/>
            <a:ext cx="8496944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lvl="2" indent="180975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случае если участник итогового сочинения (изложения) по состоянию здоровья или другим объективным причинам не может завершить написание итогового сочинения (изложения), он может покинуть место проведения итогового сочинения (изложения). </a:t>
            </a:r>
          </a:p>
        </p:txBody>
      </p:sp>
      <p:sp>
        <p:nvSpPr>
          <p:cNvPr id="19" name="7-конечная звезда 18"/>
          <p:cNvSpPr/>
          <p:nvPr/>
        </p:nvSpPr>
        <p:spPr>
          <a:xfrm>
            <a:off x="107504" y="721808"/>
            <a:ext cx="504056" cy="432048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60788" y="2564904"/>
            <a:ext cx="8496944" cy="3384376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lvl="2" indent="180975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Члены комиссии образовательной организации по проведению итогового сочинения (изложения) составляют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«Акт о досрочном завершении написания итогового сочинения (изложения) по уважительным причинам» (форма ИС-08)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вносят соответствующую отметку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форму ИС-05 «Ведомость проведения итогового сочинения (изложения) в учебном кабинете ОО (месте проведения)»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(участник итогового сочинения (изложения) должен поставить свою подпись в указанной форме).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бланке регистрации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указанного участника итогового сочинения (изложения) в поле «Не закончил» необходимо внести отметку «Х» для учета при организации проверки. Внесение отметки в поле «Не закончил» подтверждается подписью члена комиссии образовательной организации по проведению итогового сочинения (изложения).</a:t>
            </a:r>
          </a:p>
        </p:txBody>
      </p:sp>
    </p:spTree>
    <p:extLst>
      <p:ext uri="{BB962C8B-B14F-4D97-AF65-F5344CB8AC3E}">
        <p14:creationId xmlns:p14="http://schemas.microsoft.com/office/powerpoint/2010/main" val="29726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0291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ИС-08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764704"/>
            <a:ext cx="6419093" cy="5882369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59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9734"/>
            <a:ext cx="4640783" cy="65698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ИС-05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0" y="5445224"/>
            <a:ext cx="1331640" cy="141277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23986" y="839682"/>
            <a:ext cx="324412" cy="5040560"/>
          </a:xfrm>
          <a:prstGeom prst="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58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42798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220072" y="188640"/>
            <a:ext cx="381642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Бланк регистрации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0" y="5445224"/>
            <a:ext cx="1331640" cy="141277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50185" y="3068960"/>
            <a:ext cx="3960440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бланке регистрации указанного участника итогового сочинения (изложения) в поле «Не закончил» необходимо внести отметку «Х» для учета при организации проверки</a:t>
            </a:r>
          </a:p>
        </p:txBody>
      </p:sp>
      <p:cxnSp>
        <p:nvCxnSpPr>
          <p:cNvPr id="10" name="Прямая со стрелкой 9"/>
          <p:cNvCxnSpPr>
            <a:stCxn id="7" idx="1"/>
            <a:endCxn id="3" idx="3"/>
          </p:cNvCxnSpPr>
          <p:nvPr/>
        </p:nvCxnSpPr>
        <p:spPr>
          <a:xfrm flipH="1">
            <a:off x="1528966" y="3807624"/>
            <a:ext cx="3421219" cy="21420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81936" y="5715442"/>
            <a:ext cx="3618148" cy="341932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77446" y="5811202"/>
            <a:ext cx="25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Х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0185" y="4830031"/>
            <a:ext cx="3960440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Внесение отметки в поле «Не закончил» подтверждается подписью члена комиссии образовательной организации по проведению итогового сочинения (изложения).</a:t>
            </a:r>
          </a:p>
        </p:txBody>
      </p:sp>
      <p:cxnSp>
        <p:nvCxnSpPr>
          <p:cNvPr id="16" name="Прямая со стрелкой 15"/>
          <p:cNvCxnSpPr>
            <a:stCxn id="14" idx="1"/>
          </p:cNvCxnSpPr>
          <p:nvPr/>
        </p:nvCxnSpPr>
        <p:spPr>
          <a:xfrm flipH="1">
            <a:off x="3851920" y="5568695"/>
            <a:ext cx="1098265" cy="317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50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75" y="5738049"/>
            <a:ext cx="574700" cy="2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559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6675"/>
            <a:ext cx="8229600" cy="6397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проведениЕ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организации итогового сочинения (изложения))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052736"/>
            <a:ext cx="8496944" cy="1440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lvl="2" indent="180975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случае если участник итогового сочинения (изложения) нарушил установленные требования, он удаляется с итогового сочинения (изложения).</a:t>
            </a:r>
          </a:p>
        </p:txBody>
      </p:sp>
      <p:sp>
        <p:nvSpPr>
          <p:cNvPr id="19" name="7-конечная звезда 18"/>
          <p:cNvSpPr/>
          <p:nvPr/>
        </p:nvSpPr>
        <p:spPr>
          <a:xfrm>
            <a:off x="35496" y="645071"/>
            <a:ext cx="504056" cy="432048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60788" y="2564904"/>
            <a:ext cx="8496944" cy="3384376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lvl="2" indent="180975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образовательной организации или член комиссии образовательной организации по проведению итогового сочинения (изложения) составляет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«Акт об удалении участника итогового сочинения (изложения)» (форма ИС-09)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вносит соответствующую отметку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форму ИС-05 «Ведомость проведения итогового сочинения (изложения) в учебном кабинете ОО (месте проведения)»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(участник итогового сочинения (изложения) должен поставить свою подпись в указанной форме).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бланке регистрации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указанного участника итогового сочинения (изложения) необходимо внести отметку «Х» в поле «Удален». Внесение отметки в поле «Удален» подтверждается подписью члена комиссии образовательной организации по проведению итогового сочинения (изложения).</a:t>
            </a:r>
          </a:p>
        </p:txBody>
      </p:sp>
    </p:spTree>
    <p:extLst>
      <p:ext uri="{BB962C8B-B14F-4D97-AF65-F5344CB8AC3E}">
        <p14:creationId xmlns:p14="http://schemas.microsoft.com/office/powerpoint/2010/main" val="19360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0291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ИС-09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549757"/>
            <a:ext cx="6192688" cy="6274074"/>
          </a:xfrm>
          <a:prstGeom prst="rect">
            <a:avLst/>
          </a:prstGeom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68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9734"/>
            <a:ext cx="4640783" cy="65698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ИС-05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0" y="5445224"/>
            <a:ext cx="1331640" cy="141277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839682"/>
            <a:ext cx="324412" cy="5040560"/>
          </a:xfrm>
          <a:prstGeom prst="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642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42798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220072" y="188640"/>
            <a:ext cx="381642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Бланк регистрации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0" y="5445224"/>
            <a:ext cx="1331640" cy="141277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50185" y="3398870"/>
            <a:ext cx="396044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бланке регистрации указанного участника итогового сочинения (изложения) необходимо внести отметку «Х» в поле «Удален».</a:t>
            </a:r>
          </a:p>
        </p:txBody>
      </p:sp>
      <p:cxnSp>
        <p:nvCxnSpPr>
          <p:cNvPr id="10" name="Прямая со стрелкой 9"/>
          <p:cNvCxnSpPr>
            <a:stCxn id="7" idx="1"/>
            <a:endCxn id="3" idx="3"/>
          </p:cNvCxnSpPr>
          <p:nvPr/>
        </p:nvCxnSpPr>
        <p:spPr>
          <a:xfrm flipH="1">
            <a:off x="1528966" y="3999035"/>
            <a:ext cx="3421219" cy="18236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81936" y="5715442"/>
            <a:ext cx="3618148" cy="341932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77446" y="5684157"/>
            <a:ext cx="25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Х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0185" y="4830031"/>
            <a:ext cx="3960440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Внесение отметки в поле «Удален» подтверждается подписью члена комиссии образовательной организации по проведению итогового сочинения (изложения).</a:t>
            </a:r>
          </a:p>
        </p:txBody>
      </p:sp>
      <p:cxnSp>
        <p:nvCxnSpPr>
          <p:cNvPr id="16" name="Прямая со стрелкой 15"/>
          <p:cNvCxnSpPr>
            <a:stCxn id="14" idx="1"/>
          </p:cNvCxnSpPr>
          <p:nvPr/>
        </p:nvCxnSpPr>
        <p:spPr>
          <a:xfrm flipH="1">
            <a:off x="3851920" y="5568695"/>
            <a:ext cx="1098265" cy="317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50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75" y="5738049"/>
            <a:ext cx="574700" cy="2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36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6675"/>
            <a:ext cx="8229600" cy="6397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ЗАВЕРШЕНИЕ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организации итогового сочинения (изложения))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4968552"/>
          </a:xfrm>
        </p:spPr>
        <p:txBody>
          <a:bodyPr vert="horz" lIns="91440" tIns="45720" rIns="91440" bIns="45720" rtlCol="0">
            <a:noAutofit/>
          </a:bodyPr>
          <a:lstStyle/>
          <a:p>
            <a:pPr indent="361950">
              <a:lnSpc>
                <a:spcPct val="150000"/>
              </a:lnSpc>
              <a:tabLst>
                <a:tab pos="542925" algn="l"/>
                <a:tab pos="714375" algn="l"/>
              </a:tabLst>
            </a:pPr>
            <a:r>
              <a:rPr lang="ru-RU" sz="1600" dirty="0"/>
              <a:t>За 30 минут и за 5 минут до окончания итогового сочинения (изложения) члены комиссии образовательной организации по проведению итогового сочинения (изложения) сообщают участникам итогового сочинения (изложения) о скором завершении написания итогового сочинения (изложения) и о необходимости перенести написанные сочинения (изложения) из черновиков в бланки записи.</a:t>
            </a:r>
          </a:p>
          <a:p>
            <a:pPr indent="361950">
              <a:lnSpc>
                <a:spcPct val="150000"/>
              </a:lnSpc>
              <a:tabLst>
                <a:tab pos="542925" algn="l"/>
                <a:tab pos="714375" algn="l"/>
              </a:tabLst>
            </a:pPr>
            <a:endParaRPr lang="ru-RU" sz="1600" dirty="0"/>
          </a:p>
          <a:p>
            <a:pPr indent="361950">
              <a:lnSpc>
                <a:spcPct val="150000"/>
              </a:lnSpc>
              <a:tabLst>
                <a:tab pos="542925" algn="l"/>
                <a:tab pos="714375" algn="l"/>
              </a:tabLst>
            </a:pPr>
            <a:r>
              <a:rPr lang="ru-RU" sz="1600" dirty="0"/>
              <a:t>По истечении времени выполнения итогового сочинения (изложения) члены комиссии образовательной организации по проведению итогового сочинения (изложения) объявляют об окончании выполнении итогового сочинения (изложения) и собирают у  участников итогового сочинения (изложения):</a:t>
            </a:r>
          </a:p>
          <a:p>
            <a:pPr marL="2514600" indent="-361950">
              <a:buFont typeface="Wingdings" pitchFamily="2" charset="2"/>
              <a:buChar char="Ø"/>
              <a:tabLst>
                <a:tab pos="1790700" algn="l"/>
                <a:tab pos="1885950" algn="l"/>
              </a:tabLst>
            </a:pPr>
            <a:r>
              <a:rPr lang="ru-RU" sz="1600" dirty="0"/>
              <a:t>бланки регистрации;</a:t>
            </a:r>
          </a:p>
          <a:p>
            <a:pPr marL="2514600" indent="-361950">
              <a:buFont typeface="Wingdings" pitchFamily="2" charset="2"/>
              <a:buChar char="Ø"/>
              <a:tabLst>
                <a:tab pos="1790700" algn="l"/>
                <a:tab pos="1885950" algn="l"/>
              </a:tabLst>
            </a:pPr>
            <a:r>
              <a:rPr lang="ru-RU" sz="1600" dirty="0"/>
              <a:t>бланки записи (в том числе дополнительные бланки записи);</a:t>
            </a:r>
          </a:p>
          <a:p>
            <a:pPr marL="2514600" indent="-361950">
              <a:buFont typeface="Wingdings" pitchFamily="2" charset="2"/>
              <a:buChar char="Ø"/>
              <a:tabLst>
                <a:tab pos="1790700" algn="l"/>
                <a:tab pos="1885950" algn="l"/>
              </a:tabLst>
            </a:pPr>
            <a:r>
              <a:rPr lang="ru-RU" sz="1600" dirty="0"/>
              <a:t>черновики. </a:t>
            </a:r>
          </a:p>
        </p:txBody>
      </p:sp>
      <p:sp>
        <p:nvSpPr>
          <p:cNvPr id="10" name="7-конечная звезда 9"/>
          <p:cNvSpPr/>
          <p:nvPr/>
        </p:nvSpPr>
        <p:spPr>
          <a:xfrm>
            <a:off x="75878" y="908720"/>
            <a:ext cx="504056" cy="432048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7-конечная звезда 10"/>
          <p:cNvSpPr/>
          <p:nvPr/>
        </p:nvSpPr>
        <p:spPr>
          <a:xfrm>
            <a:off x="107504" y="3203451"/>
            <a:ext cx="504056" cy="432048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09" y="25520"/>
            <a:ext cx="3251055" cy="455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372200" y="332656"/>
            <a:ext cx="2664296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Индивидуальный комплект участника итогового сочинения (изложения)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556792"/>
            <a:ext cx="302433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1" y="3356992"/>
            <a:ext cx="2843809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7504" y="4941168"/>
            <a:ext cx="3240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Участники итогового сочинения (изложения) выполняют сочинение (изложение) на черно-белых бланках регистрации и бланках записи (в том числе дополнительных бланках записи в случае если такие бланки выдавались участникам по запросу) формата А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2200" y="1556792"/>
            <a:ext cx="2664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Индивидуальный комплект участника итогового сочинения (изложения) состоит из бланка регистрации и двух бланков записи</a:t>
            </a:r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ЗАВЕРШЕНИЕ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организации итогового сочинения (изложения))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489654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dirty="0" smtClean="0"/>
              <a:t>Необходимо проверить бланк </a:t>
            </a:r>
            <a:r>
              <a:rPr lang="ru-RU" sz="1600" dirty="0"/>
              <a:t>регистрации и бланки записи (дополнительные бланки записи) каждого участника итогового сочинения (изложения) на корректность вписанного участником </a:t>
            </a:r>
            <a:r>
              <a:rPr lang="ru-RU" sz="1600" b="1" u="sng" dirty="0"/>
              <a:t>кода работы </a:t>
            </a:r>
            <a:r>
              <a:rPr lang="ru-RU" sz="1600" dirty="0"/>
              <a:t>(код работы должен совпадать с кодом работы на бланке регистрации), а затем </a:t>
            </a:r>
            <a:r>
              <a:rPr lang="ru-RU" sz="1600" b="1" u="sng" dirty="0"/>
              <a:t>ставят «Z»</a:t>
            </a:r>
            <a:r>
              <a:rPr lang="ru-RU" sz="1600" dirty="0"/>
              <a:t> на полях бланков записи, оставшихся незаполненными (в том числе и на его оборотной стороне), а также в выданных дополнительных бланках записи. </a:t>
            </a:r>
          </a:p>
          <a:p>
            <a:r>
              <a:rPr lang="ru-RU" sz="1600" dirty="0" smtClean="0"/>
              <a:t>Заполнить </a:t>
            </a:r>
            <a:r>
              <a:rPr lang="ru-RU" sz="1600" dirty="0"/>
              <a:t>соответствующие отчетные формы. В свою очередь, участник проверяет данные, внесенные в форму </a:t>
            </a:r>
            <a:r>
              <a:rPr lang="ru-RU" sz="1600" dirty="0">
                <a:hlinkClick r:id="rId2" action="ppaction://hlinksldjump"/>
              </a:rPr>
              <a:t>ИС-05 «Ведомость проведения итогового сочинения (изложения) в учебном кабинете ОО (месте проведения)»</a:t>
            </a:r>
            <a:r>
              <a:rPr lang="ru-RU" sz="1600" dirty="0"/>
              <a:t>, подтверждая их личной подписью. </a:t>
            </a:r>
          </a:p>
          <a:p>
            <a:pPr>
              <a:spcBef>
                <a:spcPts val="0"/>
              </a:spcBef>
            </a:pPr>
            <a:endParaRPr lang="ru-RU" sz="20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FF0000"/>
                </a:solidFill>
              </a:rPr>
              <a:t>Особое </a:t>
            </a:r>
            <a:r>
              <a:rPr lang="ru-RU" sz="2000" dirty="0">
                <a:solidFill>
                  <a:srgbClr val="FF0000"/>
                </a:solidFill>
              </a:rPr>
              <a:t>внимание следует обратить на заполнение поля «количество бланков» на бланке регистрации. В данном поле проставляется количество всех выданных бланков записи с учетом дополнительных бланков записи (</a:t>
            </a:r>
            <a:r>
              <a:rPr lang="ru-RU" sz="2000" b="1" u="sng" dirty="0">
                <a:solidFill>
                  <a:srgbClr val="FF0000"/>
                </a:solidFill>
              </a:rPr>
              <a:t>бланки регистрации не считаются</a:t>
            </a:r>
            <a:r>
              <a:rPr lang="ru-RU" sz="2000" dirty="0" smtClean="0">
                <a:solidFill>
                  <a:srgbClr val="FF0000"/>
                </a:solidFill>
              </a:rPr>
              <a:t>).</a:t>
            </a:r>
          </a:p>
          <a:p>
            <a:pPr>
              <a:spcBef>
                <a:spcPts val="0"/>
              </a:spcBef>
            </a:pPr>
            <a:endParaRPr lang="ru-RU" sz="1600" dirty="0"/>
          </a:p>
          <a:p>
            <a:pPr>
              <a:spcBef>
                <a:spcPts val="0"/>
              </a:spcBef>
            </a:pPr>
            <a:endParaRPr lang="ru-RU" sz="1600" dirty="0" smtClean="0"/>
          </a:p>
          <a:p>
            <a:pPr>
              <a:spcBef>
                <a:spcPts val="0"/>
              </a:spcBef>
            </a:pPr>
            <a:r>
              <a:rPr lang="ru-RU" sz="1600" dirty="0" smtClean="0"/>
              <a:t>Собранные </a:t>
            </a:r>
            <a:r>
              <a:rPr lang="ru-RU" sz="1600" dirty="0"/>
              <a:t>бланки регистрации, бланки записи (дополнительные бланки записи), черновики, а также отчетные формы для проведения итогового сочинения (изложения) </a:t>
            </a:r>
            <a:r>
              <a:rPr lang="ru-RU" sz="1600" dirty="0" smtClean="0"/>
              <a:t>необходимо </a:t>
            </a:r>
            <a:r>
              <a:rPr lang="ru-RU" sz="1600" b="1" u="sng" dirty="0" smtClean="0"/>
              <a:t>передать </a:t>
            </a:r>
            <a:r>
              <a:rPr lang="ru-RU" sz="1600" b="1" u="sng" dirty="0"/>
              <a:t>руководителю образовательной организации</a:t>
            </a:r>
            <a:r>
              <a:rPr lang="ru-RU" sz="1600" dirty="0"/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107504" y="4725144"/>
            <a:ext cx="504056" cy="432048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122" y="116632"/>
            <a:ext cx="4640783" cy="65698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ИС-05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0" y="5445224"/>
            <a:ext cx="1331640" cy="141277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34888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Необходимо самостоятельно вписать номер аудитории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(ауд. № …)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665820" y="764704"/>
            <a:ext cx="4770276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51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ЗАВЕРШЕНИЕ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организации итогового сочинения (изложения))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72420" y="764704"/>
            <a:ext cx="8229600" cy="417646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/>
              <a:t>В возвратный доставочный пакет складываются все бланки участников итогового сочинения (изложения), передаваемых на проверку (в т. ч. </a:t>
            </a:r>
            <a:r>
              <a:rPr lang="ru-RU" sz="1800" dirty="0" smtClean="0"/>
              <a:t>удаленных участников и участников, не </a:t>
            </a:r>
            <a:r>
              <a:rPr lang="ru-RU" sz="1800" dirty="0"/>
              <a:t>завершивших работу по уважительной причине*). В возвратном доставочном пакете должны находиться </a:t>
            </a:r>
            <a:r>
              <a:rPr lang="ru-RU" sz="1800" b="1" u="sng" dirty="0"/>
              <a:t>все бланки участников</a:t>
            </a:r>
            <a:r>
              <a:rPr lang="ru-RU" sz="1800" dirty="0"/>
              <a:t>, выдаваемых до экзамена (бланки регистрации и бланки записи)  и во время экзамена (дополнительные бланки записи).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/>
              <a:t>Возвратный доставочный пакет </a:t>
            </a:r>
            <a:r>
              <a:rPr lang="ru-RU" sz="1800" b="1" u="sng" dirty="0"/>
              <a:t>заполняется и </a:t>
            </a:r>
            <a:r>
              <a:rPr lang="ru-RU" sz="1800" b="1" u="sng" dirty="0" smtClean="0"/>
              <a:t> </a:t>
            </a:r>
            <a:r>
              <a:rPr lang="ru-RU" sz="1800" b="1" u="sng" dirty="0"/>
              <a:t>запечатывается</a:t>
            </a:r>
            <a:r>
              <a:rPr lang="ru-RU" sz="1800" dirty="0"/>
              <a:t>. Отдельно собираются индивидуальные комплекты, неиспользованные, испорченные, бракованные индивидуальные комплекты, индивидуальные комплекты, удаленных с итогового сочинения (изложения), черновики.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740" y="5167252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*Бланки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удаленных участников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 (изложения),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также, не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завершивших работу по уважительной причине, не проверяются и не обрабатываются.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5169386"/>
            <a:ext cx="878497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ЗАВЕРШЕНИЕ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(члены комиссии, участвующие в организации итогового сочинения (изложения))</a:t>
            </a:r>
            <a:endParaRPr lang="ru-RU" sz="1600" b="1" cap="all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5472608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400" b="1" dirty="0"/>
              <a:t>Передают руководителю образовательной организации: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dirty="0"/>
              <a:t>возвратный доставочный пакет </a:t>
            </a:r>
            <a:r>
              <a:rPr lang="ru-RU" sz="1400" dirty="0" smtClean="0"/>
              <a:t>(</a:t>
            </a:r>
            <a:r>
              <a:rPr lang="ru-RU" sz="1400" u="sng" dirty="0" smtClean="0"/>
              <a:t>заполненный и запечатанный</a:t>
            </a:r>
            <a:r>
              <a:rPr lang="ru-RU" sz="1400" dirty="0"/>
              <a:t>);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dirty="0"/>
              <a:t>индивидуальные комплекты участников итогового сочинения (изложения);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dirty="0"/>
              <a:t> неиспользованные, испорченные, бракованные индивидуальные комплекты;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dirty="0"/>
              <a:t>индивидуальные комплекты участников, не завершивших написание итогового сочинения (изложения) по уважительной причине, а также индивидуальные комплекты участников, удаленных с итогового сочинения (изложения);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dirty="0"/>
              <a:t>черновики;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400" dirty="0"/>
              <a:t>заполненные отчетные формы, в том числе:</a:t>
            </a:r>
          </a:p>
          <a:p>
            <a:pPr marL="252000" indent="266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hlinkClick r:id="rId2" action="ppaction://hlinksldjump"/>
              </a:rPr>
              <a:t>Форма С-3 «Протокол выдачи дополнительного бланка записи ответов итогового сочинения (изложения)»</a:t>
            </a:r>
            <a:r>
              <a:rPr lang="ru-RU" sz="1400" dirty="0"/>
              <a:t>;</a:t>
            </a:r>
          </a:p>
          <a:p>
            <a:pPr marL="252000" indent="266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hlinkClick r:id="rId3" action="ppaction://hlinksldjump"/>
              </a:rPr>
              <a:t>Форма ИС-01 «Списки распределения участников по ОО (местам проведения)»</a:t>
            </a:r>
            <a:r>
              <a:rPr lang="ru-RU" sz="1400" dirty="0"/>
              <a:t>;</a:t>
            </a:r>
          </a:p>
          <a:p>
            <a:pPr marL="252000" indent="266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hlinkClick r:id="rId4" action="ppaction://hlinksldjump"/>
              </a:rPr>
              <a:t>Форма ИС-02 «Прикрепление ОО регистрации к ОО проведения (месту проведения)»</a:t>
            </a:r>
            <a:r>
              <a:rPr lang="ru-RU" sz="1400" dirty="0"/>
              <a:t>;</a:t>
            </a:r>
          </a:p>
          <a:p>
            <a:pPr marL="252000" indent="266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hlinkClick r:id="rId5" action="ppaction://hlinksldjump"/>
              </a:rPr>
              <a:t>Форма ИС-05 «Ведомость проведения итогового сочинения (изложения) в </a:t>
            </a:r>
            <a:r>
              <a:rPr lang="ru-RU" sz="1400" dirty="0" smtClean="0">
                <a:hlinkClick r:id="rId5" action="ppaction://hlinksldjump"/>
              </a:rPr>
              <a:t>учебном кабинете </a:t>
            </a:r>
            <a:r>
              <a:rPr lang="ru-RU" sz="1400" dirty="0">
                <a:hlinkClick r:id="rId5" action="ppaction://hlinksldjump"/>
              </a:rPr>
              <a:t>ОО (места проведения)»</a:t>
            </a:r>
            <a:r>
              <a:rPr lang="ru-RU" sz="1400" dirty="0"/>
              <a:t>;</a:t>
            </a:r>
          </a:p>
          <a:p>
            <a:pPr marL="252000" indent="266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hlinkClick r:id="rId6" action="ppaction://hlinksldjump"/>
              </a:rPr>
              <a:t>Форма ИС-07 «Ведомость коррекции персональных данных участников ГИА»</a:t>
            </a:r>
            <a:r>
              <a:rPr lang="ru-RU" sz="1400" dirty="0"/>
              <a:t>;</a:t>
            </a:r>
          </a:p>
          <a:p>
            <a:pPr marL="252000" indent="266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hlinkClick r:id="rId7" action="ppaction://hlinksldjump"/>
              </a:rPr>
              <a:t>Форма ИС-08 «Акт о досрочном завершении написания итогового сочинения (изложения) по уважительным причинам</a:t>
            </a:r>
            <a:r>
              <a:rPr lang="ru-RU" sz="1400" dirty="0" smtClean="0">
                <a:hlinkClick r:id="rId7" action="ppaction://hlinksldjump"/>
              </a:rPr>
              <a:t>»</a:t>
            </a:r>
            <a:r>
              <a:rPr lang="ru-RU" sz="1400" dirty="0" smtClean="0"/>
              <a:t>;</a:t>
            </a:r>
          </a:p>
          <a:p>
            <a:pPr marL="252000" lvl="1" indent="266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hlinkClick r:id="rId8" action="ppaction://hlinksldjump"/>
              </a:rPr>
              <a:t>Форма ИС-09 «Акт об удалении участника итогового сочинения (изложения</a:t>
            </a:r>
            <a:r>
              <a:rPr lang="ru-RU" sz="1400" dirty="0" smtClean="0">
                <a:hlinkClick r:id="rId8" action="ppaction://hlinksldjump"/>
              </a:rPr>
              <a:t>)»</a:t>
            </a:r>
            <a:r>
              <a:rPr lang="ru-RU" sz="1400" dirty="0" smtClean="0"/>
              <a:t>.</a:t>
            </a:r>
            <a:endParaRPr lang="ru-RU" sz="1400" dirty="0"/>
          </a:p>
          <a:p>
            <a:pPr indent="0">
              <a:lnSpc>
                <a:spcPct val="150000"/>
              </a:lnSpc>
              <a:spcBef>
                <a:spcPts val="0"/>
              </a:spcBef>
            </a:pPr>
            <a:endParaRPr lang="ru-RU" sz="1400" dirty="0">
              <a:solidFill>
                <a:srgbClr val="FF0000"/>
              </a:solidFill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С-3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8" y="1400935"/>
            <a:ext cx="9098409" cy="413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25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ИС-01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59" y="28613"/>
            <a:ext cx="5112568" cy="68407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77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ИС-02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778582"/>
            <a:ext cx="8712968" cy="5993785"/>
          </a:xfrm>
          <a:prstGeom prst="rect">
            <a:avLst/>
          </a:prstGeom>
        </p:spPr>
      </p:pic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82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122" y="116632"/>
            <a:ext cx="4640783" cy="65698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ИС-05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0" y="5445224"/>
            <a:ext cx="1331640" cy="141277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34888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Необходимо самостоятельно вписать номер аудитории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(ауд. № …)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665820" y="764704"/>
            <a:ext cx="4770276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349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0291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ИС-07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6970"/>
            <a:ext cx="7776864" cy="61343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682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0291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1070" y="642652"/>
            <a:ext cx="6093258" cy="6187430"/>
          </a:xfrm>
          <a:prstGeom prst="rect">
            <a:avLst/>
          </a:prstGeom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73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957" y="404664"/>
            <a:ext cx="214434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4664"/>
            <a:ext cx="227162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3528" y="4149080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Комплект участника содержит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два двусторонних бланка записи (двусторонняя печать)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80975"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Заполнение бланка записи:</a:t>
            </a:r>
          </a:p>
          <a:p>
            <a:pPr indent="180975" algn="just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поле «Лист №» заполняется членом комиссии в случае выдачи участнику дополнительного бланка записи;</a:t>
            </a:r>
          </a:p>
          <a:p>
            <a:pPr indent="180975" algn="just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поле «код вида работы» формируется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автоматизированно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 печати бланков.</a:t>
            </a:r>
          </a:p>
          <a:p>
            <a:pPr indent="180975" algn="just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информация для заполнения полей о коде региона, коде и названии работы, а также номере темы должна быть продублирована с бланка регистрации. «ФИО» участника заполняется прописью. В поле «ФИО участника» при нехватке места участник может внести только фамилию и инициалы.</a:t>
            </a:r>
          </a:p>
          <a:p>
            <a:pPr indent="180975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недостатке места для ответов на лицевой стороне бланка записи участник обязан продолжить записи на оборотной стороне бланка, сделав внизу лицевой стороны запись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«смотри на обороте»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6136" y="2060848"/>
            <a:ext cx="3024336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Обращаем Ваше внимание, В бланке записи участники итогового сочинения (изложения)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переписывают название выбранной ими темы сочинения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(текста изложения)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8355" y="316394"/>
            <a:ext cx="3024336" cy="16004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Обращаем Ваше внимание,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на оборотной стороне бланка записи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(в том числе на оборотной стороне дополнительного бланка записи) участнику итогового сочинения (изложения)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следует указать Ф.И.О. </a:t>
            </a:r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0291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ИС-09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549757"/>
            <a:ext cx="6192688" cy="6274074"/>
          </a:xfrm>
          <a:prstGeom prst="rect">
            <a:avLst/>
          </a:prstGeom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755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ЗАВЕРШЕНИЕ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(РУКОВОДИТЕЛЬ ОБРАЗОВАТЕЛЬНОЙ ОРГАНИЗАЦИИ)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65872"/>
            <a:ext cx="8928992" cy="5743447"/>
          </a:xfrm>
        </p:spPr>
        <p:txBody>
          <a:bodyPr vert="horz" lIns="91440" tIns="45720" rIns="91440" bIns="45720" rtlCol="0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1600" b="1" dirty="0"/>
              <a:t>Принимает у членов комиссии:</a:t>
            </a:r>
          </a:p>
          <a:p>
            <a:pPr indent="4500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542925" algn="l"/>
                <a:tab pos="714375" algn="l"/>
              </a:tabLst>
            </a:pPr>
            <a:r>
              <a:rPr lang="ru-RU" sz="1500" dirty="0"/>
              <a:t>возвратный доставочный конверт </a:t>
            </a:r>
            <a:r>
              <a:rPr lang="ru-RU" sz="1500" dirty="0" smtClean="0"/>
              <a:t>(запечатанный</a:t>
            </a:r>
            <a:r>
              <a:rPr lang="ru-RU" sz="1500" dirty="0"/>
              <a:t>);</a:t>
            </a:r>
          </a:p>
          <a:p>
            <a:pPr indent="4500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542925" algn="l"/>
                <a:tab pos="714375" algn="l"/>
              </a:tabLst>
            </a:pPr>
            <a:r>
              <a:rPr lang="ru-RU" sz="1500" dirty="0"/>
              <a:t>индивидуальные комплекты, неиспользованные, испорченные, бракованные индивидуальные комплекты, индивидуальные комплекты;</a:t>
            </a:r>
          </a:p>
          <a:p>
            <a:pPr indent="4500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542925" algn="l"/>
                <a:tab pos="714375" algn="l"/>
              </a:tabLst>
            </a:pPr>
            <a:r>
              <a:rPr lang="ru-RU" sz="1500" dirty="0"/>
              <a:t>индивидуальные комплекты участников, не завершивших написание итогового сочинения (изложения) по уважительной причине, а также индивидуальные комплекты участников, удаленных с итогового сочинения (изложения) ;</a:t>
            </a:r>
          </a:p>
          <a:p>
            <a:pPr indent="4500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542925" algn="l"/>
                <a:tab pos="714375" algn="l"/>
              </a:tabLst>
            </a:pPr>
            <a:r>
              <a:rPr lang="ru-RU" sz="1500" dirty="0"/>
              <a:t>заполненные отчетные формы, в том числе:</a:t>
            </a:r>
          </a:p>
          <a:p>
            <a:pPr indent="457200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542925" algn="l"/>
                <a:tab pos="714375" algn="l"/>
              </a:tabLst>
            </a:pPr>
            <a:r>
              <a:rPr lang="ru-RU" sz="1500" dirty="0">
                <a:hlinkClick r:id="rId2" action="ppaction://hlinksldjump"/>
              </a:rPr>
              <a:t>Форма С-3 «Протокол выдачи дополнительного бланка записи ответов итогового сочинения (изложения)»</a:t>
            </a:r>
            <a:r>
              <a:rPr lang="ru-RU" sz="1500" dirty="0"/>
              <a:t>;</a:t>
            </a:r>
          </a:p>
          <a:p>
            <a:pPr indent="457200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542925" algn="l"/>
                <a:tab pos="714375" algn="l"/>
              </a:tabLst>
            </a:pPr>
            <a:r>
              <a:rPr lang="ru-RU" sz="1500" dirty="0">
                <a:hlinkClick r:id="rId3" action="ppaction://hlinksldjump"/>
              </a:rPr>
              <a:t>Форма ИС-01 «Списки распределения участников по ОО (местам проведения)»</a:t>
            </a:r>
            <a:r>
              <a:rPr lang="ru-RU" sz="1500" dirty="0"/>
              <a:t>;</a:t>
            </a:r>
          </a:p>
          <a:p>
            <a:pPr indent="457200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542925" algn="l"/>
                <a:tab pos="714375" algn="l"/>
              </a:tabLst>
            </a:pPr>
            <a:r>
              <a:rPr lang="ru-RU" sz="1500" dirty="0">
                <a:hlinkClick r:id="rId4" action="ppaction://hlinksldjump"/>
              </a:rPr>
              <a:t>Форма ИС-02 «Прикрепление ОО регистрации к ОО проведения (месту проведения)»</a:t>
            </a:r>
            <a:r>
              <a:rPr lang="ru-RU" sz="1500" dirty="0"/>
              <a:t>;</a:t>
            </a:r>
          </a:p>
          <a:p>
            <a:pPr indent="457200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542925" algn="l"/>
                <a:tab pos="714375" algn="l"/>
              </a:tabLst>
            </a:pPr>
            <a:r>
              <a:rPr lang="ru-RU" sz="1500" dirty="0">
                <a:hlinkClick r:id="rId5" action="ppaction://hlinksldjump"/>
              </a:rPr>
              <a:t>Форма ИС-05 «Ведомость проведения итогового сочинения (изложения) в </a:t>
            </a:r>
            <a:r>
              <a:rPr lang="ru-RU" sz="1500" dirty="0" smtClean="0">
                <a:hlinkClick r:id="rId5" action="ppaction://hlinksldjump"/>
              </a:rPr>
              <a:t>учебном кабинете </a:t>
            </a:r>
            <a:r>
              <a:rPr lang="ru-RU" sz="1500" dirty="0">
                <a:hlinkClick r:id="rId5" action="ppaction://hlinksldjump"/>
              </a:rPr>
              <a:t>ОО (места проведения)»</a:t>
            </a:r>
            <a:r>
              <a:rPr lang="ru-RU" sz="1500" dirty="0"/>
              <a:t>;</a:t>
            </a:r>
          </a:p>
          <a:p>
            <a:pPr indent="457200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542925" algn="l"/>
                <a:tab pos="714375" algn="l"/>
              </a:tabLst>
            </a:pPr>
            <a:r>
              <a:rPr lang="ru-RU" sz="1500" dirty="0">
                <a:hlinkClick r:id="rId6" action="ppaction://hlinksldjump"/>
              </a:rPr>
              <a:t>Форма ИС-07 «Ведомость коррекции персональных данных участников итогового сочинения (изложения)»</a:t>
            </a:r>
            <a:r>
              <a:rPr lang="ru-RU" sz="1500" dirty="0" smtClean="0"/>
              <a:t>;</a:t>
            </a:r>
            <a:endParaRPr lang="ru-RU" sz="1500" dirty="0"/>
          </a:p>
          <a:p>
            <a:pPr indent="457200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542925" algn="l"/>
                <a:tab pos="714375" algn="l"/>
              </a:tabLst>
            </a:pPr>
            <a:r>
              <a:rPr lang="ru-RU" sz="1500" dirty="0">
                <a:hlinkClick r:id="rId7" action="ppaction://hlinksldjump"/>
              </a:rPr>
              <a:t>Форма ИС-08 «Акт о досрочном завершении написания итогового сочинения (изложения) по уважительным причинам</a:t>
            </a:r>
            <a:r>
              <a:rPr lang="ru-RU" sz="1500" dirty="0" smtClean="0">
                <a:hlinkClick r:id="rId7" action="ppaction://hlinksldjump"/>
              </a:rPr>
              <a:t>»</a:t>
            </a:r>
            <a:r>
              <a:rPr lang="ru-RU" sz="1500" dirty="0" smtClean="0"/>
              <a:t>;</a:t>
            </a:r>
          </a:p>
          <a:p>
            <a:pPr lvl="1" indent="457200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542925" algn="l"/>
                <a:tab pos="714375" algn="l"/>
              </a:tabLst>
            </a:pPr>
            <a:r>
              <a:rPr lang="ru-RU" sz="1500" dirty="0">
                <a:hlinkClick r:id="rId8" action="ppaction://hlinksldjump"/>
              </a:rPr>
              <a:t>Форма ИС-09 «Акт об удалении участника итогового сочинения (изложения)»</a:t>
            </a:r>
            <a:r>
              <a:rPr lang="ru-RU" sz="1500" dirty="0"/>
              <a:t>.</a:t>
            </a:r>
          </a:p>
          <a:p>
            <a:pPr indent="457200" algn="ctr">
              <a:lnSpc>
                <a:spcPct val="150000"/>
              </a:lnSpc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1800" b="1" dirty="0" smtClean="0"/>
              <a:t>Заполняет </a:t>
            </a:r>
            <a:r>
              <a:rPr lang="ru-RU" sz="1800" b="1" dirty="0">
                <a:hlinkClick r:id="rId9" action="ppaction://hlinksldjump"/>
              </a:rPr>
              <a:t>форму С-2-С</a:t>
            </a:r>
            <a:endParaRPr lang="ru-RU" sz="1800" b="1" dirty="0"/>
          </a:p>
          <a:p>
            <a:pPr indent="457200" algn="ctr">
              <a:lnSpc>
                <a:spcPct val="150000"/>
              </a:lnSpc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1800" b="1" dirty="0"/>
              <a:t>Заполняет </a:t>
            </a:r>
            <a:r>
              <a:rPr lang="ru-RU" sz="1800" b="1" dirty="0">
                <a:hlinkClick r:id="rId10" action="ppaction://hlinksldjump"/>
              </a:rPr>
              <a:t>форму С-2-И</a:t>
            </a:r>
            <a:endParaRPr lang="ru-RU" sz="1800" b="1" dirty="0"/>
          </a:p>
          <a:p>
            <a:pPr indent="457200">
              <a:lnSpc>
                <a:spcPct val="150000"/>
              </a:lnSpc>
              <a:spcBef>
                <a:spcPts val="0"/>
              </a:spcBef>
              <a:tabLst>
                <a:tab pos="542925" algn="l"/>
                <a:tab pos="714375" algn="l"/>
              </a:tabLst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С-3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8" y="1400935"/>
            <a:ext cx="9098409" cy="413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23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ИС-01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59" y="28613"/>
            <a:ext cx="5112568" cy="6840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498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ИС-02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778582"/>
            <a:ext cx="8712968" cy="5993785"/>
          </a:xfrm>
          <a:prstGeom prst="rect">
            <a:avLst/>
          </a:prstGeom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141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122" y="116632"/>
            <a:ext cx="4640783" cy="65698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ИС-05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0" y="5445224"/>
            <a:ext cx="1331640" cy="141277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34888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Необходимо самостоятельно вписать номер аудитории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(ауд. № …)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665820" y="764704"/>
            <a:ext cx="4770276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469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0291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ИС-07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6970"/>
            <a:ext cx="7776864" cy="61343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774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0291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1070" y="642652"/>
            <a:ext cx="6093258" cy="6187430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226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0291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ИС-09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549757"/>
            <a:ext cx="6192688" cy="6274074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914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36829" y="10696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С-2-С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63860"/>
            <a:ext cx="8858250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954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4956"/>
            <a:ext cx="8229600" cy="324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С-2-И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801960"/>
            <a:ext cx="880110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362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95536" y="404664"/>
            <a:ext cx="8568952" cy="2212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2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Разъяснение по заполнению формы С-4:</a:t>
            </a:r>
          </a:p>
          <a:p>
            <a:pPr lvl="0" algn="just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Протокол передачи руководителем образовательной организации оригиналов бланков участников итогового сочинения (изложения) техническому специалисту;</a:t>
            </a:r>
          </a:p>
          <a:p>
            <a:pPr lvl="0" algn="just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Протокол передачи техническим специалистом оригиналов и копий бланков участников итогового сочинения (изложения) руководителю образовательной организации;</a:t>
            </a:r>
          </a:p>
          <a:p>
            <a:pPr lvl="0" algn="just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Протокол выдачи копий бланков участников итогового сочинения (изложения) на проверку ;</a:t>
            </a:r>
          </a:p>
          <a:p>
            <a:pPr lvl="0" algn="just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Протокол передачи копий бланков участников итогового сочинения (изложения) для оформления ;</a:t>
            </a:r>
          </a:p>
          <a:p>
            <a:pPr lvl="0" algn="just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Протокол передачи оригиналов и копий бланков для переноса оценок за итоговое сочинение (изложение) в оригиналы;</a:t>
            </a:r>
          </a:p>
          <a:p>
            <a:pPr lvl="0" algn="just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Протокол передачи оригиналов и копий бланков после переноса оценок за итоговое сочинение (изложение) в оригиналы;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Акт переноса оценок за итоговое сочинение (изложение) из копий бланков в оригиналы;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Акт о комплектовании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возвратных пакетов для обработки в РЦОИ МО</a:t>
            </a:r>
          </a:p>
          <a:p>
            <a:pPr lvl="0" algn="just">
              <a:spcBef>
                <a:spcPct val="20000"/>
              </a:spcBef>
              <a:buFont typeface="Wingdings" pitchFamily="2" charset="2"/>
              <a:buChar char="v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3138342"/>
            <a:ext cx="259228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образовательной организации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3138342"/>
            <a:ext cx="259228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3786414"/>
            <a:ext cx="259228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образовательной организации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8104" y="3786414"/>
            <a:ext cx="259228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</a:t>
            </a:r>
          </a:p>
        </p:txBody>
      </p:sp>
      <p:cxnSp>
        <p:nvCxnSpPr>
          <p:cNvPr id="12" name="Прямая со стрелкой 11"/>
          <p:cNvCxnSpPr>
            <a:stCxn id="4" idx="3"/>
            <a:endCxn id="7" idx="1"/>
          </p:cNvCxnSpPr>
          <p:nvPr/>
        </p:nvCxnSpPr>
        <p:spPr>
          <a:xfrm>
            <a:off x="3491880" y="3354366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491880" y="4002438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35896" y="3112464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Оригиналы бланков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5896" y="359364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Оригиналы бланков +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Копии бланков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9592" y="4437112"/>
            <a:ext cx="2592288" cy="432048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образовательной организации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08104" y="4437112"/>
            <a:ext cx="2592288" cy="432048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Ответственное лицо комиссии по проверке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99592" y="5085184"/>
            <a:ext cx="2592288" cy="432048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образовательной организации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08104" y="5085184"/>
            <a:ext cx="2592288" cy="432048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Ответственное лицо комиссии по проверке</a:t>
            </a:r>
          </a:p>
        </p:txBody>
      </p:sp>
      <p:cxnSp>
        <p:nvCxnSpPr>
          <p:cNvPr id="20" name="Прямая со стрелкой 19"/>
          <p:cNvCxnSpPr>
            <a:stCxn id="16" idx="3"/>
            <a:endCxn id="17" idx="1"/>
          </p:cNvCxnSpPr>
          <p:nvPr/>
        </p:nvCxnSpPr>
        <p:spPr>
          <a:xfrm>
            <a:off x="3491880" y="4653136"/>
            <a:ext cx="2016224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491880" y="5301208"/>
            <a:ext cx="2016224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35896" y="4411234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Копии бланков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35896" y="5030428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Копии бланков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9592" y="5779012"/>
            <a:ext cx="259228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образовательной организации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08104" y="5779012"/>
            <a:ext cx="259228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Ответственное лицо за перенос результатов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99592" y="6289068"/>
            <a:ext cx="259228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образовательной организации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508104" y="6289068"/>
            <a:ext cx="259228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Ответственное лицо за перенос результатов</a:t>
            </a:r>
          </a:p>
        </p:txBody>
      </p:sp>
      <p:cxnSp>
        <p:nvCxnSpPr>
          <p:cNvPr id="28" name="Прямая со стрелкой 27"/>
          <p:cNvCxnSpPr>
            <a:stCxn id="24" idx="3"/>
            <a:endCxn id="25" idx="1"/>
          </p:cNvCxnSpPr>
          <p:nvPr/>
        </p:nvCxnSpPr>
        <p:spPr>
          <a:xfrm>
            <a:off x="3491880" y="5995036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3491880" y="6505092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35896" y="60962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Оригиналы бланков +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Копии бланков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27584" y="3089212"/>
            <a:ext cx="7344816" cy="122413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27584" y="4365104"/>
            <a:ext cx="7344816" cy="12241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27584" y="5589240"/>
            <a:ext cx="7344816" cy="122413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635896" y="556898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Оригиналы бланков +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Копии бланков</a:t>
            </a:r>
          </a:p>
        </p:txBody>
      </p:sp>
      <p:sp>
        <p:nvSpPr>
          <p:cNvPr id="36" name="Овал 35"/>
          <p:cNvSpPr/>
          <p:nvPr/>
        </p:nvSpPr>
        <p:spPr>
          <a:xfrm>
            <a:off x="251520" y="3192724"/>
            <a:ext cx="432048" cy="43204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7" name="Овал 36"/>
          <p:cNvSpPr/>
          <p:nvPr/>
        </p:nvSpPr>
        <p:spPr>
          <a:xfrm>
            <a:off x="251520" y="5929028"/>
            <a:ext cx="432048" cy="43204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8" name="Овал 37"/>
          <p:cNvSpPr/>
          <p:nvPr/>
        </p:nvSpPr>
        <p:spPr>
          <a:xfrm>
            <a:off x="251520" y="4776900"/>
            <a:ext cx="432048" cy="432048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42" name="Соединительная линия уступом 41"/>
          <p:cNvCxnSpPr>
            <a:endCxn id="32" idx="1"/>
          </p:cNvCxnSpPr>
          <p:nvPr/>
        </p:nvCxnSpPr>
        <p:spPr>
          <a:xfrm rot="16200000" flipH="1">
            <a:off x="-849369" y="2024327"/>
            <a:ext cx="2671160" cy="68274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44839" y="1032746"/>
            <a:ext cx="144016" cy="3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Правая фигурная скобка 49"/>
          <p:cNvSpPr/>
          <p:nvPr/>
        </p:nvSpPr>
        <p:spPr>
          <a:xfrm>
            <a:off x="8496435" y="2082399"/>
            <a:ext cx="144016" cy="771007"/>
          </a:xfrm>
          <a:prstGeom prst="rightBrace">
            <a:avLst>
              <a:gd name="adj1" fmla="val 37500"/>
              <a:gd name="adj2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Shape 51"/>
          <p:cNvCxnSpPr/>
          <p:nvPr/>
        </p:nvCxnSpPr>
        <p:spPr>
          <a:xfrm rot="10800000" flipV="1">
            <a:off x="8221829" y="2467902"/>
            <a:ext cx="468051" cy="3733405"/>
          </a:xfrm>
          <a:prstGeom prst="bentConnector3">
            <a:avLst>
              <a:gd name="adj1" fmla="val -71442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hape 58"/>
          <p:cNvCxnSpPr>
            <a:endCxn id="33" idx="3"/>
          </p:cNvCxnSpPr>
          <p:nvPr/>
        </p:nvCxnSpPr>
        <p:spPr>
          <a:xfrm rot="16200000" flipH="1">
            <a:off x="6138173" y="2942945"/>
            <a:ext cx="3204356" cy="864097"/>
          </a:xfrm>
          <a:prstGeom prst="bentConnector4">
            <a:avLst>
              <a:gd name="adj1" fmla="val 344"/>
              <a:gd name="adj2" fmla="val 176029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9" name="Правая фигурная скобка 38"/>
          <p:cNvSpPr/>
          <p:nvPr/>
        </p:nvSpPr>
        <p:spPr>
          <a:xfrm rot="10800000">
            <a:off x="323528" y="744714"/>
            <a:ext cx="144016" cy="576064"/>
          </a:xfrm>
          <a:prstGeom prst="rightBrace">
            <a:avLst>
              <a:gd name="adj1" fmla="val 37500"/>
              <a:gd name="adj2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авая фигурная скобка 54"/>
          <p:cNvSpPr/>
          <p:nvPr/>
        </p:nvSpPr>
        <p:spPr>
          <a:xfrm>
            <a:off x="7092280" y="1544480"/>
            <a:ext cx="144016" cy="436417"/>
          </a:xfrm>
          <a:prstGeom prst="rightBrace">
            <a:avLst>
              <a:gd name="adj1" fmla="val 37500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(РУКОВОДИТЕЛЬ ОБРАЗОВАТЕЛЬНОЙ ОРГАНИЗАЦИИ)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2808312"/>
          </a:xfrm>
        </p:spPr>
        <p:txBody>
          <a:bodyPr vert="horz" lIns="91440" tIns="45720" rIns="91440" bIns="45720" rtlCol="0">
            <a:noAutofit/>
          </a:bodyPr>
          <a:lstStyle/>
          <a:p>
            <a:pPr indent="361950"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2400" dirty="0"/>
              <a:t>Передает техническому специалисту оригиналы бланков регистрации и бланков записи (дополнительных бланков записи) участников итогового сочинения (изложения) для осуществления копирования* в соответствии с формой С-4 (Заполняют форму </a:t>
            </a:r>
            <a:r>
              <a:rPr lang="ru-RU" sz="2400" dirty="0">
                <a:hlinkClick r:id="rId2" action="ppaction://hlinksldjump"/>
              </a:rPr>
              <a:t>4.1. «Протокол передачи руководителем образовательной организации оригиналов бланков участников итогового сочинения (изложения) техническому специалисту»</a:t>
            </a:r>
            <a:r>
              <a:rPr lang="ru-RU" sz="2400" dirty="0"/>
              <a:t>).</a:t>
            </a:r>
          </a:p>
          <a:p>
            <a:pPr indent="266400">
              <a:spcBef>
                <a:spcPts val="0"/>
              </a:spcBef>
              <a:tabLst>
                <a:tab pos="542925" algn="l"/>
                <a:tab pos="714375" algn="l"/>
              </a:tabLst>
            </a:pPr>
            <a:endParaRPr lang="ru-RU" sz="1200" dirty="0"/>
          </a:p>
          <a:p>
            <a:pPr indent="266400">
              <a:spcBef>
                <a:spcPts val="0"/>
              </a:spcBef>
              <a:tabLst>
                <a:tab pos="542925" algn="l"/>
                <a:tab pos="714375" algn="l"/>
              </a:tabLst>
            </a:pPr>
            <a:endParaRPr lang="ru-RU" sz="1800" b="1" dirty="0"/>
          </a:p>
          <a:p>
            <a:pPr indent="266400">
              <a:lnSpc>
                <a:spcPct val="150000"/>
              </a:lnSpc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1800" b="1" dirty="0" smtClean="0"/>
              <a:t>* Копирование </a:t>
            </a:r>
            <a:r>
              <a:rPr lang="ru-RU" sz="1800" b="1" dirty="0"/>
              <a:t>бланков итогового сочинения (изложения) с внесенной в бланк регистрации отметкой «Х» в </a:t>
            </a:r>
            <a:r>
              <a:rPr lang="ru-RU" sz="1800" b="1" dirty="0" smtClean="0"/>
              <a:t>полях </a:t>
            </a:r>
            <a:r>
              <a:rPr lang="ru-RU" sz="1800" b="1" dirty="0"/>
              <a:t>«Не закончил» </a:t>
            </a:r>
            <a:r>
              <a:rPr lang="ru-RU" sz="1800" b="1" dirty="0" smtClean="0"/>
              <a:t>/ «</a:t>
            </a:r>
            <a:r>
              <a:rPr lang="ru-RU" sz="1800" b="1" dirty="0"/>
              <a:t>Удален</a:t>
            </a:r>
            <a:r>
              <a:rPr lang="ru-RU" sz="1800" b="1" dirty="0" smtClean="0"/>
              <a:t>», </a:t>
            </a:r>
            <a:r>
              <a:rPr lang="ru-RU" sz="1800" b="1" dirty="0"/>
              <a:t>подтверждённой подписью члена комиссии образовательной организации, не производится, проверка таких сочинений (изложений) не осуществляется.</a:t>
            </a:r>
          </a:p>
          <a:p>
            <a:pPr indent="361950">
              <a:spcBef>
                <a:spcPts val="0"/>
              </a:spcBef>
              <a:tabLst>
                <a:tab pos="542925" algn="l"/>
                <a:tab pos="714375" algn="l"/>
              </a:tabLst>
            </a:pPr>
            <a:endParaRPr lang="ru-RU" sz="2800" dirty="0"/>
          </a:p>
          <a:p>
            <a:pPr indent="361950">
              <a:spcBef>
                <a:spcPts val="0"/>
              </a:spcBef>
              <a:tabLst>
                <a:tab pos="542925" algn="l"/>
                <a:tab pos="714375" algn="l"/>
              </a:tabLst>
            </a:pPr>
            <a:endParaRPr lang="ru-RU" sz="2800" dirty="0"/>
          </a:p>
        </p:txBody>
      </p:sp>
      <p:sp>
        <p:nvSpPr>
          <p:cNvPr id="7" name="7-конечная звезда 6"/>
          <p:cNvSpPr/>
          <p:nvPr/>
        </p:nvSpPr>
        <p:spPr>
          <a:xfrm>
            <a:off x="28832" y="638566"/>
            <a:ext cx="648072" cy="648072"/>
          </a:xfrm>
          <a:prstGeom prst="star7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409" y="4149080"/>
            <a:ext cx="8953878" cy="18002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(ТЕХНИЧЕСКИЙ СПЕЦИАЛИСТ)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7504" y="631484"/>
            <a:ext cx="8640960" cy="5461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2" indent="447675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Принимает у руководителя оригиналы бланков регистрации и бланков записи (в том числе дополнительные бланки записи) для осуществления их копирования*;</a:t>
            </a:r>
          </a:p>
          <a:p>
            <a:pPr marL="0" lvl="2" indent="447675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*Копирование бланков итогового сочинения (изложения) с внесенной в бланк регистрации отметкой «Х» в полях «Не закончил» / «Удален», подтверждённой подписью члена комиссии образовательной организации, не производится, проверка таких сочинений (изложений) не осуществляется. Указанные бланки итогового сочинения (изложения) вместе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формами ИС-08, ИС-09 передаются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руководителю образовательной организации для учета, а также для последующего допуска указанных участников к повторной сдаче итогового сочинения (изложения) в текущем учебном году в дополнительные сроки.</a:t>
            </a:r>
          </a:p>
          <a:p>
            <a:pPr marL="0" lvl="2" indent="447675"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2" indent="447675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Производит копирование бланков регистрации и бланков записи. Копирование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бланков записи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производится с учетом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их заполнения 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двух сторон.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Копирование бланков регистрации и бланков записи производится последовательно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бланк регистрации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бланки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записи, дополнительные бланки должны идти друг за другом. Копирование бланков регистрации и бланков записи должно производиться в хорошем качестве, все символы должны быть отпечатаны и читаемы для члена (эксперта) комиссии.</a:t>
            </a:r>
          </a:p>
          <a:p>
            <a:pPr marL="0" lvl="2" indent="447675"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2" indent="447675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После копирования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передает руководителю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образовательной организации в соответствии с формой С-4 (Заполняют форму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4.2. «Протокол передачи техническим специалистом оригиналов и копий бланков участников итогового сочинения (изложения) руководителю образовательной организации»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lvl="2" indent="447675" algn="just">
              <a:buFont typeface="Wingdings" pitchFamily="2" charset="2"/>
              <a:buChar char="Ø"/>
            </a:pP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оригиналы бланков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регистрации и бланков ответов (в том числе дополнительные бланки записи) участников итогового сочинения (изложения);</a:t>
            </a:r>
          </a:p>
          <a:p>
            <a:pPr marL="0" lvl="2" indent="447675" algn="just">
              <a:buFont typeface="Wingdings" pitchFamily="2" charset="2"/>
              <a:buChar char="Ø"/>
            </a:pP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копии бланков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регистрации и бланков ответов (в том числе дополнительные бланки записи) участников итогового сочинения (изложения).</a:t>
            </a:r>
          </a:p>
          <a:p>
            <a:pPr marL="0" lvl="2" indent="447675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07504" y="631484"/>
            <a:ext cx="432048" cy="360040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7-конечная звезда 9"/>
          <p:cNvSpPr/>
          <p:nvPr/>
        </p:nvSpPr>
        <p:spPr>
          <a:xfrm>
            <a:off x="107504" y="2132856"/>
            <a:ext cx="432048" cy="360040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7-конечная звезда 10"/>
          <p:cNvSpPr/>
          <p:nvPr/>
        </p:nvSpPr>
        <p:spPr>
          <a:xfrm>
            <a:off x="107504" y="3854254"/>
            <a:ext cx="432048" cy="360040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93754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С-4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8100392" y="6165304"/>
            <a:ext cx="1043608" cy="69269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5" y="0"/>
            <a:ext cx="5940425" cy="68338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0" y="0"/>
            <a:ext cx="9144000" cy="2924944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08304" y="683751"/>
            <a:ext cx="1008112" cy="3253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(4.1-4.2)</a:t>
            </a: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0" y="2924944"/>
            <a:ext cx="9144000" cy="393305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0"/>
            <a:ext cx="6120680" cy="29969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046648"/>
            <a:ext cx="6120680" cy="378722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581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548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(РУКОВОДИТЕЛЬ ОБРАЗОВАТЕЛЬНОЙ ОРГАНИЗАЦИИ)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570658"/>
          </a:xfrm>
        </p:spPr>
        <p:txBody>
          <a:bodyPr vert="horz" lIns="91440" tIns="45720" rIns="91440" bIns="45720" rtlCol="0">
            <a:noAutofit/>
          </a:bodyPr>
          <a:lstStyle/>
          <a:p>
            <a:pPr indent="444500">
              <a:spcBef>
                <a:spcPts val="0"/>
              </a:spcBef>
              <a:spcAft>
                <a:spcPts val="1200"/>
              </a:spcAft>
              <a:tabLst>
                <a:tab pos="542925" algn="l"/>
                <a:tab pos="714375" algn="l"/>
              </a:tabLst>
            </a:pPr>
            <a:r>
              <a:rPr lang="ru-RU" sz="1750" dirty="0"/>
              <a:t>Получает от технического специалиста копии бланков регистрации и копии бланков записи участников итогового сочинения (изложения), а также оригиналы указанных бланков итогового сочинения (изложения);</a:t>
            </a:r>
          </a:p>
          <a:p>
            <a:pPr indent="444500">
              <a:spcBef>
                <a:spcPts val="0"/>
              </a:spcBef>
              <a:spcAft>
                <a:spcPts val="1200"/>
              </a:spcAft>
              <a:tabLst>
                <a:tab pos="542925" algn="l"/>
                <a:tab pos="714375" algn="l"/>
              </a:tabLst>
            </a:pPr>
            <a:r>
              <a:rPr lang="ru-RU" sz="1750" dirty="0" smtClean="0"/>
              <a:t>Обеспечивает </a:t>
            </a:r>
            <a:r>
              <a:rPr lang="ru-RU" sz="1750" dirty="0"/>
              <a:t>проверку и оценивание итогового сочинения (изложения) в соответствии с критериями оценивания в установленные сроки;</a:t>
            </a:r>
          </a:p>
          <a:p>
            <a:pPr indent="444500">
              <a:spcBef>
                <a:spcPts val="0"/>
              </a:spcBef>
              <a:spcAft>
                <a:spcPts val="1200"/>
              </a:spcAft>
              <a:tabLst>
                <a:tab pos="542925" algn="l"/>
                <a:tab pos="714375" algn="l"/>
              </a:tabLst>
            </a:pPr>
            <a:r>
              <a:rPr lang="ru-RU" sz="1750" dirty="0"/>
              <a:t>Организует работу по внесению результатов проверки по критериям оценивания и оценки («зачет»/»незачет») из копий бланков регистрации в оригиналы бланков регистрации участников; </a:t>
            </a:r>
          </a:p>
          <a:p>
            <a:pPr indent="444500">
              <a:spcBef>
                <a:spcPts val="0"/>
              </a:spcBef>
              <a:spcAft>
                <a:spcPts val="1200"/>
              </a:spcAft>
              <a:tabLst>
                <a:tab pos="542925" algn="l"/>
                <a:tab pos="714375" algn="l"/>
              </a:tabLst>
            </a:pPr>
            <a:r>
              <a:rPr lang="ru-RU" sz="1750" dirty="0"/>
              <a:t>Обеспечивает надежное хранение копий не менее месяца с момента проведения итогового сочинения (изложения)</a:t>
            </a:r>
          </a:p>
          <a:p>
            <a:pPr indent="444500"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1750" dirty="0"/>
              <a:t>Обеспечивает учет бланков итогового сочинения (изложения) вместе с </a:t>
            </a:r>
            <a:r>
              <a:rPr lang="ru-RU" sz="1750" dirty="0" smtClean="0"/>
              <a:t>формами:</a:t>
            </a:r>
          </a:p>
          <a:p>
            <a:pPr marL="355600" indent="446088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542925" algn="l"/>
                <a:tab pos="714375" algn="l"/>
              </a:tabLst>
            </a:pPr>
            <a:r>
              <a:rPr lang="ru-RU" sz="1750" b="1" dirty="0" smtClean="0">
                <a:hlinkClick r:id="rId2" action="ppaction://hlinksldjump"/>
              </a:rPr>
              <a:t>ИС-08 </a:t>
            </a:r>
            <a:r>
              <a:rPr lang="ru-RU" sz="1750" b="1" dirty="0">
                <a:hlinkClick r:id="rId2" action="ppaction://hlinksldjump"/>
              </a:rPr>
              <a:t>«Акт о досрочном завершении написания итогового сочинения (изложения) по уважительным причинам</a:t>
            </a:r>
            <a:r>
              <a:rPr lang="ru-RU" sz="1750" b="1" dirty="0" smtClean="0">
                <a:hlinkClick r:id="rId2" action="ppaction://hlinksldjump"/>
              </a:rPr>
              <a:t>»</a:t>
            </a:r>
            <a:r>
              <a:rPr lang="ru-RU" sz="1750" b="1" dirty="0" smtClean="0"/>
              <a:t>;</a:t>
            </a:r>
          </a:p>
          <a:p>
            <a:pPr marL="355600" indent="446088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542925" algn="l"/>
                <a:tab pos="714375" algn="l"/>
              </a:tabLst>
            </a:pPr>
            <a:r>
              <a:rPr lang="ru-RU" sz="1750" b="1" dirty="0">
                <a:hlinkClick r:id="rId3" action="ppaction://hlinksldjump"/>
              </a:rPr>
              <a:t>ИС-09 «Акт об удалении участника итогового сочинения (изложения</a:t>
            </a:r>
            <a:r>
              <a:rPr lang="ru-RU" sz="1750" b="1" dirty="0" smtClean="0">
                <a:hlinkClick r:id="rId3" action="ppaction://hlinksldjump"/>
              </a:rPr>
              <a:t>)»</a:t>
            </a:r>
            <a:r>
              <a:rPr lang="ru-RU" sz="1750" b="1" dirty="0" smtClean="0"/>
              <a:t>.</a:t>
            </a:r>
          </a:p>
          <a:p>
            <a:pPr indent="355600">
              <a:spcBef>
                <a:spcPts val="1200"/>
              </a:spcBef>
              <a:tabLst>
                <a:tab pos="542925" algn="l"/>
                <a:tab pos="714375" algn="l"/>
              </a:tabLst>
            </a:pPr>
            <a:r>
              <a:rPr lang="ru-RU" sz="1750" b="1" dirty="0" smtClean="0"/>
              <a:t> </a:t>
            </a:r>
            <a:r>
              <a:rPr lang="ru-RU" sz="1750" dirty="0"/>
              <a:t>для последующего допуска </a:t>
            </a:r>
            <a:r>
              <a:rPr lang="ru-RU" sz="1750" dirty="0" smtClean="0"/>
              <a:t>участников к </a:t>
            </a:r>
            <a:r>
              <a:rPr lang="ru-RU" sz="1750" dirty="0"/>
              <a:t>повторной сдаче итогового сочинения (изложения</a:t>
            </a:r>
            <a:r>
              <a:rPr lang="ru-RU" sz="1750" dirty="0" smtClean="0"/>
              <a:t>) в текущем учебном году.</a:t>
            </a:r>
            <a:endParaRPr lang="ru-RU" sz="1750" dirty="0"/>
          </a:p>
        </p:txBody>
      </p:sp>
      <p:sp>
        <p:nvSpPr>
          <p:cNvPr id="8" name="7-конечная звезда 7"/>
          <p:cNvSpPr/>
          <p:nvPr/>
        </p:nvSpPr>
        <p:spPr>
          <a:xfrm>
            <a:off x="123927" y="577973"/>
            <a:ext cx="504056" cy="432048"/>
          </a:xfrm>
          <a:prstGeom prst="star7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7-конечная звезда 8"/>
          <p:cNvSpPr/>
          <p:nvPr/>
        </p:nvSpPr>
        <p:spPr>
          <a:xfrm>
            <a:off x="123927" y="1486410"/>
            <a:ext cx="504056" cy="432048"/>
          </a:xfrm>
          <a:prstGeom prst="star7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7-конечная звезда 9"/>
          <p:cNvSpPr/>
          <p:nvPr/>
        </p:nvSpPr>
        <p:spPr>
          <a:xfrm>
            <a:off x="123927" y="2183480"/>
            <a:ext cx="504056" cy="432048"/>
          </a:xfrm>
          <a:prstGeom prst="star7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7-конечная звезда 6"/>
          <p:cNvSpPr/>
          <p:nvPr/>
        </p:nvSpPr>
        <p:spPr>
          <a:xfrm>
            <a:off x="103332" y="3146362"/>
            <a:ext cx="504056" cy="432048"/>
          </a:xfrm>
          <a:prstGeom prst="star7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7-конечная звезда 10"/>
          <p:cNvSpPr/>
          <p:nvPr/>
        </p:nvSpPr>
        <p:spPr>
          <a:xfrm>
            <a:off x="103332" y="4319821"/>
            <a:ext cx="504056" cy="432048"/>
          </a:xfrm>
          <a:prstGeom prst="star7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0291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1070" y="642652"/>
            <a:ext cx="6093258" cy="6187430"/>
          </a:xfrm>
          <a:prstGeom prst="rect">
            <a:avLst/>
          </a:prstGeom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560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0291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ИС-09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549757"/>
            <a:ext cx="6192688" cy="6274074"/>
          </a:xfrm>
          <a:prstGeom prst="rect">
            <a:avLst/>
          </a:prstGeom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6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и оценивание итогового сочинения (изложения)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(РУКОВОДИТЕЛЬ ОБРАЗОВАТЕЛЬНОЙ ОРГАНИЗАЦИИ)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400600"/>
          </a:xfrm>
        </p:spPr>
        <p:txBody>
          <a:bodyPr vert="horz" lIns="91440" tIns="45720" rIns="91440" bIns="45720" rtlCol="0">
            <a:noAutofit/>
          </a:bodyPr>
          <a:lstStyle/>
          <a:p>
            <a:pPr indent="361950" algn="ctr">
              <a:lnSpc>
                <a:spcPct val="150000"/>
              </a:lnSpc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2400" b="1" dirty="0"/>
              <a:t>Рекомендация…</a:t>
            </a:r>
          </a:p>
          <a:p>
            <a:pPr indent="361950"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2400" b="1" dirty="0"/>
              <a:t>1 вариант.</a:t>
            </a:r>
          </a:p>
          <a:p>
            <a:pPr indent="361950"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2400" dirty="0"/>
              <a:t>Руководитель образовательной организации назначает </a:t>
            </a:r>
            <a:r>
              <a:rPr lang="ru-RU" sz="2400" b="1" u="sng" dirty="0"/>
              <a:t>ответственное лицо комиссии по проверке итогового сочинения (изложения) </a:t>
            </a:r>
            <a:r>
              <a:rPr lang="ru-RU" sz="2400" dirty="0"/>
              <a:t>с целью осуществления передачи:</a:t>
            </a:r>
          </a:p>
          <a:p>
            <a:pPr indent="361950">
              <a:spcBef>
                <a:spcPts val="0"/>
              </a:spcBef>
              <a:buFont typeface="Wingdings" pitchFamily="2" charset="2"/>
              <a:buChar char="Ø"/>
              <a:tabLst>
                <a:tab pos="542925" algn="l"/>
                <a:tab pos="714375" algn="l"/>
              </a:tabLst>
            </a:pPr>
            <a:r>
              <a:rPr lang="ru-RU" sz="2400" dirty="0"/>
              <a:t>копий бланков для проверки экспертам;</a:t>
            </a:r>
          </a:p>
          <a:p>
            <a:pPr indent="361950">
              <a:spcBef>
                <a:spcPts val="0"/>
              </a:spcBef>
              <a:buFont typeface="Wingdings" pitchFamily="2" charset="2"/>
              <a:buChar char="Ø"/>
              <a:tabLst>
                <a:tab pos="542925" algn="l"/>
                <a:tab pos="714375" algn="l"/>
              </a:tabLst>
            </a:pPr>
            <a:r>
              <a:rPr lang="ru-RU" sz="2400" dirty="0"/>
              <a:t>копий бланков и заполненных </a:t>
            </a:r>
            <a:r>
              <a:rPr lang="ru-RU" sz="2400" dirty="0">
                <a:hlinkClick r:id="rId2" action="ppaction://hlinksldjump"/>
              </a:rPr>
              <a:t>форм ИС-06 </a:t>
            </a:r>
            <a:r>
              <a:rPr lang="ru-RU" sz="2400" dirty="0"/>
              <a:t>руководителю образовательной организации.</a:t>
            </a:r>
          </a:p>
          <a:p>
            <a:pPr indent="361950">
              <a:spcBef>
                <a:spcPts val="0"/>
              </a:spcBef>
              <a:buFont typeface="Wingdings" pitchFamily="2" charset="2"/>
              <a:buChar char="Ø"/>
              <a:tabLst>
                <a:tab pos="542925" algn="l"/>
                <a:tab pos="714375" algn="l"/>
              </a:tabLst>
            </a:pPr>
            <a:endParaRPr lang="ru-RU" sz="2400" dirty="0"/>
          </a:p>
          <a:p>
            <a:pPr indent="361950"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2400" b="1" dirty="0"/>
              <a:t>2 вариант.</a:t>
            </a:r>
          </a:p>
          <a:p>
            <a:pPr indent="361950">
              <a:spcBef>
                <a:spcPts val="0"/>
              </a:spcBef>
              <a:tabLst>
                <a:tab pos="542925" algn="l"/>
                <a:tab pos="714375" algn="l"/>
              </a:tabLst>
            </a:pPr>
            <a:r>
              <a:rPr lang="ru-RU" sz="2400" dirty="0"/>
              <a:t>Руководитель образовательной организации </a:t>
            </a:r>
            <a:r>
              <a:rPr lang="ru-RU" sz="2400" b="1" u="sng" dirty="0"/>
              <a:t>присутствует лично при проверке итогового сочинения (изложения)</a:t>
            </a:r>
            <a:r>
              <a:rPr lang="ru-RU" sz="2400" dirty="0"/>
              <a:t> экспертами, передавая все материалы для проверки самостоятельно.</a:t>
            </a:r>
          </a:p>
          <a:p>
            <a:pPr indent="361950">
              <a:spcBef>
                <a:spcPts val="0"/>
              </a:spcBef>
              <a:buFont typeface="Wingdings" pitchFamily="2" charset="2"/>
              <a:buChar char="Ø"/>
              <a:tabLst>
                <a:tab pos="542925" algn="l"/>
                <a:tab pos="714375" algn="l"/>
              </a:tabLst>
            </a:pPr>
            <a:endParaRPr lang="ru-RU" sz="2400" dirty="0"/>
          </a:p>
          <a:p>
            <a:pPr indent="361950">
              <a:lnSpc>
                <a:spcPct val="150000"/>
              </a:lnSpc>
              <a:spcBef>
                <a:spcPts val="0"/>
              </a:spcBef>
              <a:tabLst>
                <a:tab pos="542925" algn="l"/>
                <a:tab pos="714375" algn="l"/>
              </a:tabLst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ИС-06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0"/>
            <a:ext cx="4033953" cy="6741368"/>
          </a:xfrm>
          <a:prstGeom prst="rect">
            <a:avLst/>
          </a:prstGeom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241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13007</TotalTime>
  <Words>8730</Words>
  <Application>Microsoft Office PowerPoint</Application>
  <PresentationFormat>Экран (4:3)</PresentationFormat>
  <Paragraphs>781</Paragraphs>
  <Slides>155</Slides>
  <Notes>0</Notes>
  <HiddenSlides>85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155</vt:i4>
      </vt:variant>
    </vt:vector>
  </HeadingPairs>
  <TitlesOfParts>
    <vt:vector size="156" baseType="lpstr">
      <vt:lpstr>Тема Office</vt:lpstr>
      <vt:lpstr>«ПОДГОТОВКА И ПРОВЕДЕНИЕ ИТОГОВОГО СОЧИНЕНИЯ (ИЗЛОЖЕНИЯ) В ОБРАЗОВАТЕЛЬНЫХ ОРГАНИЗАЦИЯХ, РЕАЛИЗУЮЩИХ ОБРАЗОВАТЕЛЬНЫЕ ПРОГРАММЫ СРЕДНЕГО ОБЩЕГО ОБРАЗОВАНИЯ, В 2017/2018 УЧЕБНОМ ГОДУ»</vt:lpstr>
      <vt:lpstr>Регистрация участников итогового сочинения (изложения)</vt:lpstr>
      <vt:lpstr>Регистрация участников итогового сочинения (изложения)</vt:lpstr>
      <vt:lpstr>Сбор исходных сведений и подготовка к проведению итогового сочинения (изложения)</vt:lpstr>
      <vt:lpstr>Сбор исходных сведений и подготовка к проведению итогового сочинения (изложения)</vt:lpstr>
      <vt:lpstr>Сбор исходных сведений и подготовка к проведению итогового сочинения (изложения)</vt:lpstr>
      <vt:lpstr>Презентация PowerPoint</vt:lpstr>
      <vt:lpstr>Презентация PowerPoint</vt:lpstr>
      <vt:lpstr>Презентация PowerPoint</vt:lpstr>
      <vt:lpstr>ОБРАЩАЕМ ВАШЕ ВНИМАНИЕ!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ДОСТАВКА ТЕМ итогового сочинения (изложения)</vt:lpstr>
      <vt:lpstr>Подготовка к проведению итогового сочинения (изложения) (РУКОВОДИТЕЛЬ ОБРАЗОВАТЕЛЬНОЙ ОРГАНИЗАЦИИ)</vt:lpstr>
      <vt:lpstr>Подготовка к проведению итогового сочинения (изложения) (РУКОВОДИТЕЛЬ ОБРАЗОВАТЕЛЬНОЙ ОРГАНИЗАЦИИ)</vt:lpstr>
      <vt:lpstr>Подготовка к проведению итогового сочинения (изложения) (РУКОВОДИТЕЛЬ ОБРАЗОВАТЕЛЬНОЙ ОРГАНИЗАЦИИ)</vt:lpstr>
      <vt:lpstr>Подготовка к проведению итогового сочинения (изложения)</vt:lpstr>
      <vt:lpstr>Подготовка к проведению итогового сочинения (изложения) (РУКОВОДИТЕЛЬ ОБРАЗОВАТЕЛЬНОЙ ОРГАНИЗАЦИИ)</vt:lpstr>
      <vt:lpstr>Подготовка к проведению итогового сочинения (изложения) (РУКОВОДИТЕЛЬ ОБРАЗОВАТЕЛЬНОЙ ОРГАНИЗАЦИИ)</vt:lpstr>
      <vt:lpstr>Подготовка к проведению итогового сочинения (изложения) (РУКОВОДИТЕЛЬ ОБРАЗОВАТЕЛЬНОЙ ОРГАНИЗАЦИИ)</vt:lpstr>
      <vt:lpstr>Подготовка к проведению итогового сочинения (изложения) (РУКОВОДИТЕЛЬ ОБРАЗОВАТЕЛЬНОЙ ОРГАНИЗАЦИИ)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 проведению итогового сочинения (изложения) (РУКОВОДИТЕЛЬ ОБРАЗОВАТЕЛЬНОЙ ОРГАНИЗАЦИИ)</vt:lpstr>
      <vt:lpstr>Подготовка к проведению итогового сочинения (изложения) (РУКОВОДИТЕЛЬ ОБРАЗОВАТЕЛЬНОЙ ОРГАНИЗАЦИИ)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 проведению итогового сочинения (изложения) (РУКОВОДИТЕЛЬ ОБРАЗОВАТЕЛЬНОЙ ОРГАНИЗАЦИИ)</vt:lpstr>
      <vt:lpstr>Подготовка к проведению итогового сочинения (изложения) (ТЕХНИЧЕСКИЙ СПЕЦИАЛИСТ)</vt:lpstr>
      <vt:lpstr>Подготовка к проведению итогового сочинения (изложения)  (члены комиссии, участвующие в организации итогового сочинения (изложения))</vt:lpstr>
      <vt:lpstr>Подготовка к проведению итогового сочинения (изложения) (члены комиссии, участвующие в организации итогового сочинения (изложения))</vt:lpstr>
      <vt:lpstr>Подготовка к проведению итогового сочинения (изложения) (члены комиссии, участвующие в организации итогового сочинения (изложения))</vt:lpstr>
      <vt:lpstr>Подготовка к проведению итогового сочинения (изложения) (члены комиссии, участвующие в организации итогового сочинения (изложения))</vt:lpstr>
      <vt:lpstr>проведение итогового сочинения (изложения) (РУКОВОДИТЕЛЬ ОБРАЗОВАТЕЛЬНОЙ ОРГАНИЗАЦИИ)</vt:lpstr>
      <vt:lpstr>проведение итогового сочинения (изложения) (члены комиссии, участвующие в организации итогового сочинения (изложения))</vt:lpstr>
      <vt:lpstr>Изменения</vt:lpstr>
      <vt:lpstr>Изменения</vt:lpstr>
      <vt:lpstr>Изменения</vt:lpstr>
      <vt:lpstr>проведениЕ итогового сочинения (изложения) (члены комиссии, участвующие в организации итогового сочинения (изложения))</vt:lpstr>
      <vt:lpstr>Презентация PowerPoint</vt:lpstr>
      <vt:lpstr>проведениЕ итогового сочинения (изложения) (члены комиссии, участвующие в организации итогового сочинения (изложения))</vt:lpstr>
      <vt:lpstr>Презентация PowerPoint</vt:lpstr>
      <vt:lpstr>Презентация PowerPoint</vt:lpstr>
      <vt:lpstr>Презентация PowerPoint</vt:lpstr>
      <vt:lpstr>проведениЕ итогового сочинения (изложения) (члены комиссии, участвующие в организации итогового сочинения (изложения))</vt:lpstr>
      <vt:lpstr>Презентация PowerPoint</vt:lpstr>
      <vt:lpstr>Презентация PowerPoint</vt:lpstr>
      <vt:lpstr>Презентация PowerPoint</vt:lpstr>
      <vt:lpstr>ЗАВЕРШЕНИЕ итогового сочинения (изложения) (члены комиссии, участвующие в организации итогового сочинения (изложения))</vt:lpstr>
      <vt:lpstr>ЗАВЕРШЕНИЕ итогового сочинения (изложения) (члены комиссии, участвующие в организации итогового сочинения (изложения))</vt:lpstr>
      <vt:lpstr>Презентация PowerPoint</vt:lpstr>
      <vt:lpstr>ЗАВЕРШЕНИЕ итогового сочинения (изложения) (члены комиссии, участвующие в организации итогового сочинения (изложения))</vt:lpstr>
      <vt:lpstr>ЗАВЕРШЕНИЕ итогового сочинения (изложения) (члены комиссии, участвующие в организации итогового сочинения (изложения))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ЗАВЕРШЕНИЕ итогового сочинения (изложения) (РУКОВОДИТЕЛЬ ОБРАЗОВАТЕЛЬНОЙ ОРГАНИЗАЦИИ)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Проверка и оценивание итогового сочинения (изложения)</vt:lpstr>
      <vt:lpstr>Проверка и оценивание итогового сочинения (изложения) (РУКОВОДИТЕЛЬ ОБРАЗОВАТЕЛЬНОЙ ОРГАНИЗАЦИИ)</vt:lpstr>
      <vt:lpstr>Проверка и оценивание итогового сочинения (изложения) (ТЕХНИЧЕСКИЙ СПЕЦИАЛИСТ)</vt:lpstr>
      <vt:lpstr>Презентация PowerPoint</vt:lpstr>
      <vt:lpstr>Проверка и оценивание итогового сочинения (изложения) (РУКОВОДИТЕЛЬ ОБРАЗОВАТЕЛЬНОЙ ОРГАНИЗАЦИИ)</vt:lpstr>
      <vt:lpstr>Презентация PowerPoint</vt:lpstr>
      <vt:lpstr>Презентация PowerPoint</vt:lpstr>
      <vt:lpstr>Проверка и оценивание итогового сочинения (изложения) (РУКОВОДИТЕЛЬ ОБРАЗОВАТЕЛЬНОЙ ОРГАНИЗАЦИИ)</vt:lpstr>
      <vt:lpstr>Презентация PowerPoint</vt:lpstr>
      <vt:lpstr>Проверка и оценивание итогового сочинения (изложения) (РУКОВОДИТЕЛЬ ОБРАЗОВАТЕЛЬНОЙ ОРГАНИЗАЦИИ)</vt:lpstr>
      <vt:lpstr>Презентация PowerPoint</vt:lpstr>
      <vt:lpstr>Проверка и оценивание итогового сочинения (изложения)</vt:lpstr>
      <vt:lpstr>Проверка и оценивание итогового сочинения (изложения) (члены комиссии, участвующие в проверке итогового сочинения (изложения))</vt:lpstr>
      <vt:lpstr>Презентация PowerPoint</vt:lpstr>
      <vt:lpstr>Проверка и оценивание итогового сочинения (изложения) (члены комиссии, участвующие в проверке итогового сочинения (изложения))</vt:lpstr>
      <vt:lpstr>Презентация PowerPoint</vt:lpstr>
      <vt:lpstr>Проверка и оценивание итогового сочинения (изложения) (члены комиссии, участвующие в проверке итогового сочинения (изложения))</vt:lpstr>
      <vt:lpstr>Проверка и оценивание итогового сочинения (изложения) (члены комиссии, участвующие в проверке итогового сочинения (изложения))</vt:lpstr>
      <vt:lpstr>Проверка и оценивание итогового сочинения (изложения) (члены комиссии, участвующие в проверке итогового сочинения (изложения))</vt:lpstr>
      <vt:lpstr>Проверка и оценивание итогового сочинения (изложения) (члены комиссии, участвующие в проверке итогового сочинения (изложения))</vt:lpstr>
      <vt:lpstr>Проверка и оценивание итогового сочинения (изложения) (члены комиссии, участвующие в проверке итогового сочинения (изложения))</vt:lpstr>
      <vt:lpstr>Проверка и оценивание итогового сочинения (изложения) (члены комиссии, участвующие в проверке итогового сочинения (изложения))</vt:lpstr>
      <vt:lpstr>Презентация PowerPoint</vt:lpstr>
      <vt:lpstr>Проверка и оценивание итогового сочинения (изложения) (члены комиссии, участвующие в проверке итогового сочинения (изложения))</vt:lpstr>
      <vt:lpstr>Проверка и оценивание итогового сочинения (изложения) (члены комиссии, участвующие в проверке итогового сочинения (изложения))</vt:lpstr>
      <vt:lpstr>Презентация PowerPoint</vt:lpstr>
      <vt:lpstr>Проверка и оценивание итогового сочинения (изложения) (РУКОВОДИТЕЛЬ ОБРАЗОВАТЕЛЬНОЙ ОРГАНИЗАЦИИ)</vt:lpstr>
      <vt:lpstr>Презентация PowerPoint</vt:lpstr>
      <vt:lpstr>Презентация PowerPoint</vt:lpstr>
      <vt:lpstr>Проверка и оценивание итогового сочинения (изложения) (РУКОВОДИТЕЛЬ ОБРАЗОВАТЕЛЬНОЙ ОРГАНИЗАЦИИ)</vt:lpstr>
      <vt:lpstr>Презентация PowerPoint</vt:lpstr>
      <vt:lpstr>Презентация PowerPoint</vt:lpstr>
      <vt:lpstr>Проверка и оценивание итогового сочинения (изложения) (члены комиссии, участвующие в организации и проведении итогового сочинения (изложения))</vt:lpstr>
      <vt:lpstr>Презентация PowerPoint</vt:lpstr>
      <vt:lpstr>Презентация PowerPoint</vt:lpstr>
      <vt:lpstr>Проверка и оценивание итогового сочинения (изложения) (члены комиссии, участвующие в организации и проведении итогового сочинения (изложения))</vt:lpstr>
      <vt:lpstr>Проверка и оценивание итогового сочинения (изложения)</vt:lpstr>
      <vt:lpstr>Проверка и оценивание итогового сочинения (изложения) (РУКОВОДИТЕЛЬ ОБРАЗОВАТЕЛЬНОЙ ОРГАНИЗАЦИИ)</vt:lpstr>
      <vt:lpstr>Презентация PowerPoint</vt:lpstr>
      <vt:lpstr>ЗАВЕРШЕНИЕ итогового сочинения (изложения) (РУКОВОДИТЕЛЬ ОБРАЗОВАТЕЛЬНОЙ ОРГАНИЗАЦИИ)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ЗАВЕРШЕНИЕ итогового сочинения (изложения) (ЧЛЕН ГЭК (МУНИЦИПАЛЬНОГО УРОВНЯ))</vt:lpstr>
      <vt:lpstr>Презентация PowerPoint</vt:lpstr>
      <vt:lpstr>Презентация PowerPoint</vt:lpstr>
      <vt:lpstr>Презентация PowerPoint</vt:lpstr>
      <vt:lpstr>ЗАВЕРШЕНИЕ итогового сочинения (изложения) (ЧЛЕН ГЭК (МУНИЦИПАЛЬНОГО УРОВНЯ))</vt:lpstr>
      <vt:lpstr>РЕКОМЕНДУЕМ</vt:lpstr>
      <vt:lpstr>ВСЕ!!! ВСЕ!!! ВСЕ!!!</vt:lpstr>
      <vt:lpstr>ВСЕ!!! ВСЕ!!! ВСЕ!!!</vt:lpstr>
      <vt:lpstr>ВСЕ!!! ВСЕ!!! ВСЕ!!!</vt:lpstr>
      <vt:lpstr>РЕГИОНАЛЬНЫЙ ЦЕНТР ОБРАБОТКИ ИНФОРМАЦИИ ГБОУ ВО МО «АКАДЕМИЯ СОЦИАЛЬНОГО УПРАВЛЕНИЯ»</vt:lpstr>
      <vt:lpstr>«ПОДГОТОВКА И ПРОВЕДЕНИЕ ИТОГОВОГО СОЧИНЕНИЯ (ИЗЛОЖЕНИЯ) В ОБРАЗОВАТЕЛЬНЫХ ОРГАНИЗАЦИЯХ, РЕАЛИЗУЮЩИХ ОБРАЗОВАТЕЛЬНЫЕ ПРОГРАММЫ СРЕДНЕГО ОБЩЕГО ОБРАЗОВАНИЯ, В 2017/2018 УЧЕБНОМ ГОДУ»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 Шкитов</dc:creator>
  <cp:lastModifiedBy>User</cp:lastModifiedBy>
  <cp:revision>418</cp:revision>
  <cp:lastPrinted>2016-11-01T14:37:09Z</cp:lastPrinted>
  <dcterms:created xsi:type="dcterms:W3CDTF">2015-03-12T08:22:19Z</dcterms:created>
  <dcterms:modified xsi:type="dcterms:W3CDTF">2017-11-21T08:10:11Z</dcterms:modified>
</cp:coreProperties>
</file>