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93" r:id="rId2"/>
    <p:sldId id="390" r:id="rId3"/>
    <p:sldId id="392" r:id="rId4"/>
    <p:sldId id="391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5F36"/>
    <a:srgbClr val="4B7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2" autoAdjust="0"/>
    <p:restoredTop sz="83892" autoAdjust="0"/>
  </p:normalViewPr>
  <p:slideViewPr>
    <p:cSldViewPr>
      <p:cViewPr>
        <p:scale>
          <a:sx n="90" d="100"/>
          <a:sy n="90" d="100"/>
        </p:scale>
        <p:origin x="-22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BBB74-9A69-4B30-A8A3-DBC9E6E71376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504E5-FB6B-4BE6-AE45-C38171544E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836CC-92D5-459F-990C-EAA9681048B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836CC-92D5-459F-990C-EAA9681048B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836CC-92D5-459F-990C-EAA9681048B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A211A0B75BC859AFBF124DC8061BAE223FF2F059044D205EEFE71D6B1K4q6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на территории Московской области</a:t>
            </a:r>
          </a:p>
          <a:p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2017-2018 </a:t>
            </a:r>
            <a:r>
              <a:rPr lang="ru-RU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г.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проверки и обработки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4076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итоговых сочинений (изложений) и их оценивание членами (экспертами) комиссии по проверке и оцениванию итогового сочинения (изложения)  -  не позднее чем через семь календарных дней с даты проведения итогового сочинения (изложения) –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7 - 13 декабря 2017 г.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78904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Обработка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бланков итогового сочинения (изложения)  -  не позднее чем через пять календарных дней после проведения проверки и оценивания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15-19 декабря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flipV="1">
            <a:off x="2051720" y="980728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V="1">
            <a:off x="2051720" y="2924944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836712"/>
            <a:ext cx="666023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32484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Хранение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6876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бумажные бланки итогового сочинения (изложения)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                                                       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РЦОИ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копии бланков и аудиозаписи устных итоговых сочинений (изложений) 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МОУО или местах сдачи итогового сочинения (изложения)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решению МОУО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flipV="1">
            <a:off x="2123728" y="1772816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2267744" y="3861048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908720"/>
            <a:ext cx="601216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9929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Запрещено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 средства связи, фото, аудио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 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пользоваться текстами литературного материала (художественные произведения, дневники, мемуары, публицистика, другие литературные источники)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1571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УДАЛЕНИЕ!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33529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Информирование под роспись 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0872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итогового сочинения (изложения) 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(законных представителей)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сроках и местах проведения итогового сочинения (изложения),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результатах итогового сочинения (изложения),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порядке проведения итогового сочинения (изложения),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 основаниях для удаления с итогового сочинения (изложения),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ведении во время проведения итогового сочинения (изложения) видеозаписи;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93305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Лиц, привлекаемых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проведению и проверке итогового сочинения (изложения)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о порядке проведения итогового сочинения (изложения)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1907704" y="1556792"/>
            <a:ext cx="4464496" cy="2880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flipV="1">
            <a:off x="2195736" y="4365104"/>
            <a:ext cx="4464496" cy="2880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ГИА в Московской области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2696"/>
            <a:ext cx="5004048" cy="0"/>
          </a:xfrm>
          <a:prstGeom prst="line">
            <a:avLst/>
          </a:prstGeom>
          <a:ln>
            <a:solidFill>
              <a:srgbClr val="E5C1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5516" y="980728"/>
          <a:ext cx="8676964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8219"/>
                <a:gridCol w="4768745"/>
              </a:tblGrid>
              <a:tr h="36977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3600" b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Итоговое сочинение</a:t>
                      </a:r>
                      <a:r>
                        <a:rPr lang="ru-RU" sz="36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9.1. </a:t>
                      </a:r>
                      <a:r>
                        <a:rPr lang="ru-RU" sz="2400" b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Итоговое сочинение</a:t>
                      </a:r>
                      <a:r>
                        <a:rPr lang="ru-RU" sz="24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(изложение) как условие допуска к ГИА проводится для обучающихся XI (XII) классов в первую среду декабря последнего года обучения по темам (текстам), сформированным по часовым поясам Федеральной службой по надзору в сфере образования и науки.</a:t>
                      </a:r>
                    </a:p>
                    <a:p>
                      <a:pPr marL="0" algn="ctr" defTabSz="914400" rtl="0" eaLnBrk="1" latinLnBrk="0" hangingPunct="1"/>
                      <a:endParaRPr lang="ru-RU" sz="3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 rot="16200000" flipV="1">
            <a:off x="1295635" y="3104963"/>
            <a:ext cx="4248472" cy="57606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ГИА в Московской области</a:t>
            </a:r>
            <a:endParaRPr lang="ru-RU" sz="20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2696"/>
            <a:ext cx="5004048" cy="0"/>
          </a:xfrm>
          <a:prstGeom prst="line">
            <a:avLst/>
          </a:prstGeom>
          <a:ln>
            <a:solidFill>
              <a:srgbClr val="E5C1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5516" y="980728"/>
          <a:ext cx="8676964" cy="36977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8219"/>
                <a:gridCol w="4768745"/>
              </a:tblGrid>
              <a:tr h="36977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 rot="16200000" flipV="1">
            <a:off x="1295635" y="3104963"/>
            <a:ext cx="4248472" cy="57606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89644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ГИА в Московской области</a:t>
            </a:r>
            <a:endParaRPr lang="ru-RU" sz="20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2696"/>
            <a:ext cx="5004048" cy="0"/>
          </a:xfrm>
          <a:prstGeom prst="line">
            <a:avLst/>
          </a:prstGeom>
          <a:ln>
            <a:solidFill>
              <a:srgbClr val="E5C1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5516" y="980728"/>
          <a:ext cx="8676964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364"/>
                <a:gridCol w="5400600"/>
              </a:tblGrid>
              <a:tr h="36977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3600" b="1" u="none" strike="noStrik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Документы</a:t>
                      </a:r>
                      <a:r>
                        <a:rPr lang="ru-RU" sz="3600" b="1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36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документы, рекомендуемые к использованию при организации и проведении итогового сочинения (изложения) –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письмо Рособрнадзора от 12.10.2016 № 10-718.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Министерства образования Московской области  от 17.10.2017   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№ Исх-15181/10а О направлении  методических  документов.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и проверки итогового сочинения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(изложения) на территории Московской области , утвержден приказом министра образования Московской области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 14.11.2017 № 4444 (с изменениями, внесенными приказом от 03.11.2017 № 3066).</a:t>
                      </a:r>
                    </a:p>
                    <a:p>
                      <a:pPr marL="0" algn="ctr" defTabSz="914400" rtl="0" eaLnBrk="1" latinLnBrk="0" hangingPunct="1"/>
                      <a:endParaRPr lang="ru-RU" sz="1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 rot="16200000" flipV="1">
            <a:off x="719571" y="3176971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0064" y="3410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Места проведения  итогового сочинения (изложения)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Общеобразовательные организации, на базе которых сформированы 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ППЭ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2880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металлоискателями, 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средствами видеонаблюдения (в режиме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офлайн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средствами подавления сигналов подвижной связи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88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оборудуются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2780928"/>
            <a:ext cx="3600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могут не перемещаться</a:t>
            </a: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flipV="1">
            <a:off x="2267744" y="3212976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645024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общеобразовательных организаций, на базе которых проводится итоговое сочинение (изложение)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371703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общеобразовательных организаций, из которых доставка в ППЭ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затруднена, учитывая отдаленность и труднодоступность подвоза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55172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дому – по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медицинским показаниям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58772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видеонаблюдение – обязательно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908720"/>
            <a:ext cx="579613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Лица, привлекаемые к проведению итогового сочинения (изложения)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124744"/>
            <a:ext cx="734481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руководитель ОО, на базе которой проводится итоговое сочинение (изложение);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технические специалисты, оказывающие информационно-технологическую помощь, а также осуществляющие копирование бланков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члены комиссии, по проведению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члены (эксперты) комиссии, по проверке и оцениванию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медицинские работники, ассистенты, оказывающие необходимую помощь участникам с ограниченными возможностями здоровья, с учетом состояния их здоровья, особенностей психофизического развития, в том числе непосредственно при проведении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/>
          </a:p>
          <a:p>
            <a:pPr>
              <a:buFont typeface="Wingdings" pitchFamily="2" charset="2"/>
              <a:buChar char="ü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дежурные, из числа членов комиссии, участвующие в организации итогового сочинения (изложения) вне учебных кабинетов;</a:t>
            </a:r>
          </a:p>
          <a:p>
            <a:pPr>
              <a:buFont typeface="Wingdings" pitchFamily="2" charset="2"/>
              <a:buChar char="ü"/>
            </a:pPr>
            <a:endParaRPr lang="ru-RU" sz="1700" dirty="0" smtClean="0"/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6200000" flipV="1">
            <a:off x="-1296652" y="3320988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80728"/>
            <a:ext cx="6372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692696"/>
            <a:ext cx="288032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проведению итогового сочинения (изложения)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692696"/>
            <a:ext cx="381642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проверке и оцениванию итогового сочинения (изложения) 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flipV="1">
            <a:off x="2339752" y="1484784"/>
            <a:ext cx="4464496" cy="2880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муниципальные органы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образованием в местах проведения итогового сочинения (изложения)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564904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количественный состав 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учетом количества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участников итогового сочинения (изложения)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350100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рекомендуется  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привлекать учителей, обучающих выпускников данного учебного года, сдающих в данном месте проведения итогового сочинения (изложения)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58112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Комиссия  по проверке и оцениванию итогового сочинения (изложения)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ксерокс;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сканер;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компьютер с возможностью выхода в сеть «Интернет»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6200000" flipV="1">
            <a:off x="1583666" y="5265204"/>
            <a:ext cx="1008112" cy="21602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48680"/>
            <a:ext cx="54006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39685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Подача заявлений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позднее чем за две недели до начала проведения итогового сочинения (изложения)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988840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ВПЛ, лица, обучающиеся по образовательным программам среднего профессионального образования, лица, получающие среднее общее образование в иностранных образовательных организациях, лица, допущенные к ГИА в предыдущие годы,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выбирают срок написания итогового сочинения, который указывают в заявлении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00506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  ОВЗ предъявляют копию рекомендаций ПМПК,  обучающиеся дети-инвалиды и инвалиды - оригинал или заверенную  в 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6200000" flipV="1">
            <a:off x="-1728700" y="3320989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504" y="908720"/>
            <a:ext cx="597666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32484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Передача тем итогового сочинения, текстов изложения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457200" y="908720"/>
            <a:ext cx="8229600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темы итогового сочинения </a:t>
            </a:r>
          </a:p>
          <a:p>
            <a:pPr algn="ctr">
              <a:buNone/>
            </a:pP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15 минут до начала сочинения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2339752" y="1340768"/>
            <a:ext cx="4464496" cy="36003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708920"/>
            <a:ext cx="403244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официальном информационном портале ЕГЭ</a:t>
            </a:r>
          </a:p>
          <a:p>
            <a:pPr algn="ctr"/>
            <a:r>
              <a:rPr lang="ru-RU" dirty="0" smtClean="0"/>
              <a:t> </a:t>
            </a:r>
            <a:r>
              <a:rPr lang="en-US" u="sng" dirty="0" err="1" smtClean="0"/>
              <a:t>ege</a:t>
            </a:r>
            <a:r>
              <a:rPr lang="ru-RU" u="sng" dirty="0" smtClean="0"/>
              <a:t>.</a:t>
            </a:r>
            <a:r>
              <a:rPr lang="en-US" u="sng" dirty="0" err="1" smtClean="0"/>
              <a:t>edu</a:t>
            </a:r>
            <a:r>
              <a:rPr lang="ru-RU" u="sng" dirty="0" smtClean="0"/>
              <a:t>.</a:t>
            </a:r>
            <a:r>
              <a:rPr lang="en-US" u="sng" dirty="0" err="1" smtClean="0"/>
              <a:t>ru</a:t>
            </a:r>
            <a:r>
              <a:rPr lang="ru-RU" dirty="0" smtClean="0"/>
              <a:t> (</a:t>
            </a:r>
            <a:r>
              <a:rPr lang="en-US" u="sng" dirty="0" smtClean="0"/>
              <a:t>topic</a:t>
            </a:r>
            <a:r>
              <a:rPr lang="ru-RU" u="sng" dirty="0" smtClean="0"/>
              <a:t>.</a:t>
            </a:r>
            <a:r>
              <a:rPr lang="en-US" u="sng" dirty="0" err="1" smtClean="0"/>
              <a:t>ege</a:t>
            </a:r>
            <a:r>
              <a:rPr lang="ru-RU" u="sng" dirty="0" smtClean="0"/>
              <a:t>.</a:t>
            </a:r>
            <a:r>
              <a:rPr lang="en-US" u="sng" dirty="0" err="1" smtClean="0"/>
              <a:t>edu</a:t>
            </a:r>
            <a:r>
              <a:rPr lang="ru-RU" u="sng" dirty="0" smtClean="0"/>
              <a:t>.</a:t>
            </a:r>
            <a:r>
              <a:rPr lang="en-US" u="sng" dirty="0" err="1" smtClean="0"/>
              <a:t>ru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2780928"/>
            <a:ext cx="421196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официальном сайте ФЦТ</a:t>
            </a:r>
          </a:p>
          <a:p>
            <a:pPr algn="ctr"/>
            <a:r>
              <a:rPr lang="ru-RU" dirty="0" smtClean="0"/>
              <a:t>(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rustest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414908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тексты итогового изложения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5229200"/>
            <a:ext cx="490878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dirty="0" smtClean="0"/>
              <a:t>по каналам </a:t>
            </a:r>
            <a:r>
              <a:rPr lang="ru-RU" sz="2400" dirty="0" err="1" smtClean="0"/>
              <a:t>VipNet</a:t>
            </a:r>
            <a:r>
              <a:rPr lang="ru-RU" sz="2400" dirty="0" smtClean="0"/>
              <a:t> из РЦОИ в МОУО</a:t>
            </a:r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572000" y="4725144"/>
            <a:ext cx="144016" cy="36004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980728"/>
            <a:ext cx="716428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3762</TotalTime>
  <Words>783</Words>
  <Application>Microsoft Office PowerPoint</Application>
  <PresentationFormat>Экран (4:3)</PresentationFormat>
  <Paragraphs>112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Подача заявлений</vt:lpstr>
      <vt:lpstr>Передача тем итогового сочинения, текстов изложения</vt:lpstr>
      <vt:lpstr>Сроки проверки и обработки</vt:lpstr>
      <vt:lpstr>Хранение</vt:lpstr>
      <vt:lpstr>Запрещено</vt:lpstr>
      <vt:lpstr>Информирование под роспись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Дмитришина Елена Николаевна</dc:creator>
  <cp:lastModifiedBy>User</cp:lastModifiedBy>
  <cp:revision>556</cp:revision>
  <dcterms:created xsi:type="dcterms:W3CDTF">2015-04-15T12:16:59Z</dcterms:created>
  <dcterms:modified xsi:type="dcterms:W3CDTF">2017-11-21T08:10:53Z</dcterms:modified>
</cp:coreProperties>
</file>